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9" r:id="rId1"/>
  </p:sldMasterIdLst>
  <p:notesMasterIdLst>
    <p:notesMasterId r:id="rId144"/>
  </p:notesMasterIdLst>
  <p:sldIdLst>
    <p:sldId id="379" r:id="rId2"/>
    <p:sldId id="737" r:id="rId3"/>
    <p:sldId id="738" r:id="rId4"/>
    <p:sldId id="739" r:id="rId5"/>
    <p:sldId id="928" r:id="rId6"/>
    <p:sldId id="929" r:id="rId7"/>
    <p:sldId id="930" r:id="rId8"/>
    <p:sldId id="931" r:id="rId9"/>
    <p:sldId id="932" r:id="rId10"/>
    <p:sldId id="933" r:id="rId11"/>
    <p:sldId id="934" r:id="rId12"/>
    <p:sldId id="935" r:id="rId13"/>
    <p:sldId id="936" r:id="rId14"/>
    <p:sldId id="937" r:id="rId15"/>
    <p:sldId id="938" r:id="rId16"/>
    <p:sldId id="939" r:id="rId17"/>
    <p:sldId id="940" r:id="rId18"/>
    <p:sldId id="941" r:id="rId19"/>
    <p:sldId id="942" r:id="rId20"/>
    <p:sldId id="943" r:id="rId21"/>
    <p:sldId id="944" r:id="rId22"/>
    <p:sldId id="945" r:id="rId23"/>
    <p:sldId id="946" r:id="rId24"/>
    <p:sldId id="947" r:id="rId25"/>
    <p:sldId id="948" r:id="rId26"/>
    <p:sldId id="949" r:id="rId27"/>
    <p:sldId id="950" r:id="rId28"/>
    <p:sldId id="951" r:id="rId29"/>
    <p:sldId id="952" r:id="rId30"/>
    <p:sldId id="953" r:id="rId31"/>
    <p:sldId id="954" r:id="rId32"/>
    <p:sldId id="955" r:id="rId33"/>
    <p:sldId id="956" r:id="rId34"/>
    <p:sldId id="957" r:id="rId35"/>
    <p:sldId id="812" r:id="rId36"/>
    <p:sldId id="901" r:id="rId37"/>
    <p:sldId id="902" r:id="rId38"/>
    <p:sldId id="814" r:id="rId39"/>
    <p:sldId id="815" r:id="rId40"/>
    <p:sldId id="816" r:id="rId41"/>
    <p:sldId id="818" r:id="rId42"/>
    <p:sldId id="819" r:id="rId43"/>
    <p:sldId id="830" r:id="rId44"/>
    <p:sldId id="903" r:id="rId45"/>
    <p:sldId id="904" r:id="rId46"/>
    <p:sldId id="906" r:id="rId47"/>
    <p:sldId id="905" r:id="rId48"/>
    <p:sldId id="833" r:id="rId49"/>
    <p:sldId id="834" r:id="rId50"/>
    <p:sldId id="835" r:id="rId51"/>
    <p:sldId id="907" r:id="rId52"/>
    <p:sldId id="820" r:id="rId53"/>
    <p:sldId id="825" r:id="rId54"/>
    <p:sldId id="826" r:id="rId55"/>
    <p:sldId id="824" r:id="rId56"/>
    <p:sldId id="827" r:id="rId57"/>
    <p:sldId id="828" r:id="rId58"/>
    <p:sldId id="829" r:id="rId59"/>
    <p:sldId id="908" r:id="rId60"/>
    <p:sldId id="910" r:id="rId61"/>
    <p:sldId id="821" r:id="rId62"/>
    <p:sldId id="909" r:id="rId63"/>
    <p:sldId id="911" r:id="rId64"/>
    <p:sldId id="913" r:id="rId65"/>
    <p:sldId id="912" r:id="rId66"/>
    <p:sldId id="915" r:id="rId67"/>
    <p:sldId id="914" r:id="rId68"/>
    <p:sldId id="916" r:id="rId69"/>
    <p:sldId id="837" r:id="rId70"/>
    <p:sldId id="917" r:id="rId71"/>
    <p:sldId id="918" r:id="rId72"/>
    <p:sldId id="845" r:id="rId73"/>
    <p:sldId id="919" r:id="rId74"/>
    <p:sldId id="839" r:id="rId75"/>
    <p:sldId id="840" r:id="rId76"/>
    <p:sldId id="842" r:id="rId77"/>
    <p:sldId id="843" r:id="rId78"/>
    <p:sldId id="844" r:id="rId79"/>
    <p:sldId id="847" r:id="rId80"/>
    <p:sldId id="848" r:id="rId81"/>
    <p:sldId id="920" r:id="rId82"/>
    <p:sldId id="850" r:id="rId83"/>
    <p:sldId id="851" r:id="rId84"/>
    <p:sldId id="921" r:id="rId85"/>
    <p:sldId id="852" r:id="rId86"/>
    <p:sldId id="855" r:id="rId87"/>
    <p:sldId id="857" r:id="rId88"/>
    <p:sldId id="858" r:id="rId89"/>
    <p:sldId id="859" r:id="rId90"/>
    <p:sldId id="860" r:id="rId91"/>
    <p:sldId id="862" r:id="rId92"/>
    <p:sldId id="922" r:id="rId93"/>
    <p:sldId id="923" r:id="rId94"/>
    <p:sldId id="924" r:id="rId95"/>
    <p:sldId id="863" r:id="rId96"/>
    <p:sldId id="864" r:id="rId97"/>
    <p:sldId id="865" r:id="rId98"/>
    <p:sldId id="866" r:id="rId99"/>
    <p:sldId id="867" r:id="rId100"/>
    <p:sldId id="868" r:id="rId101"/>
    <p:sldId id="869" r:id="rId102"/>
    <p:sldId id="925" r:id="rId103"/>
    <p:sldId id="870" r:id="rId104"/>
    <p:sldId id="871" r:id="rId105"/>
    <p:sldId id="872" r:id="rId106"/>
    <p:sldId id="873" r:id="rId107"/>
    <p:sldId id="874" r:id="rId108"/>
    <p:sldId id="876" r:id="rId109"/>
    <p:sldId id="877" r:id="rId110"/>
    <p:sldId id="878" r:id="rId111"/>
    <p:sldId id="879" r:id="rId112"/>
    <p:sldId id="881" r:id="rId113"/>
    <p:sldId id="882" r:id="rId114"/>
    <p:sldId id="926" r:id="rId115"/>
    <p:sldId id="883" r:id="rId116"/>
    <p:sldId id="927" r:id="rId117"/>
    <p:sldId id="884" r:id="rId118"/>
    <p:sldId id="885" r:id="rId119"/>
    <p:sldId id="886" r:id="rId120"/>
    <p:sldId id="887" r:id="rId121"/>
    <p:sldId id="888" r:id="rId122"/>
    <p:sldId id="889" r:id="rId123"/>
    <p:sldId id="890" r:id="rId124"/>
    <p:sldId id="892" r:id="rId125"/>
    <p:sldId id="893" r:id="rId126"/>
    <p:sldId id="894" r:id="rId127"/>
    <p:sldId id="895" r:id="rId128"/>
    <p:sldId id="966" r:id="rId129"/>
    <p:sldId id="896" r:id="rId130"/>
    <p:sldId id="897" r:id="rId131"/>
    <p:sldId id="898" r:id="rId132"/>
    <p:sldId id="899" r:id="rId133"/>
    <p:sldId id="900" r:id="rId134"/>
    <p:sldId id="958" r:id="rId135"/>
    <p:sldId id="959" r:id="rId136"/>
    <p:sldId id="960" r:id="rId137"/>
    <p:sldId id="961" r:id="rId138"/>
    <p:sldId id="962" r:id="rId139"/>
    <p:sldId id="963" r:id="rId140"/>
    <p:sldId id="964" r:id="rId141"/>
    <p:sldId id="965" r:id="rId142"/>
    <p:sldId id="294" r:id="rId143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B67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0000" autoAdjust="0"/>
    <p:restoredTop sz="84936" autoAdjust="0"/>
  </p:normalViewPr>
  <p:slideViewPr>
    <p:cSldViewPr>
      <p:cViewPr varScale="1">
        <p:scale>
          <a:sx n="57" d="100"/>
          <a:sy n="57" d="100"/>
        </p:scale>
        <p:origin x="-1878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Calibri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5120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Calibri" pitchFamily="34" charset="0"/>
              </a:defRPr>
            </a:lvl1pPr>
          </a:lstStyle>
          <a:p>
            <a:fld id="{D742D68A-9E50-4BC6-A130-4EEBADDC709F}" type="datetimeFigureOut">
              <a:rPr lang="zh-TW" altLang="en-US"/>
              <a:pPr/>
              <a:t>2015/4/1</a:t>
            </a:fld>
            <a:endParaRPr lang="zh-TW" altLang="en-US"/>
          </a:p>
        </p:txBody>
      </p:sp>
      <p:sp>
        <p:nvSpPr>
          <p:cNvPr id="51204" name="投影片圖像版面配置區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5120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Calibri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5120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Calibri" pitchFamily="34" charset="0"/>
              </a:defRPr>
            </a:lvl1pPr>
          </a:lstStyle>
          <a:p>
            <a:fld id="{A51A17F7-40DB-48EF-B1EE-0B33A3CCDF8B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3859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zh.wikipedia.org/wiki/%E8%A7%B8%E8%BA%AB%E7%90%83" TargetMode="External"/><Relationship Id="rId3" Type="http://schemas.openxmlformats.org/officeDocument/2006/relationships/hyperlink" Target="http://zh.wikipedia.org/wiki/%E6%A3%92%E7%90%83" TargetMode="External"/><Relationship Id="rId7" Type="http://schemas.openxmlformats.org/officeDocument/2006/relationships/hyperlink" Target="http://zh.wikipedia.org/wiki/%E4%BF%9D%E9%80%81" TargetMode="External"/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zh.wikipedia.org/wiki/%E7%8A%A7%E7%89%B2%E8%A7%B8%E6%93%8A" TargetMode="External"/><Relationship Id="rId5" Type="http://schemas.openxmlformats.org/officeDocument/2006/relationships/hyperlink" Target="http://zh.wikipedia.org/wiki/%E6%89%93%E5%B8%AD%E6%95%B8" TargetMode="External"/><Relationship Id="rId10" Type="http://schemas.openxmlformats.org/officeDocument/2006/relationships/hyperlink" Target="http://zh.wikipedia.org/wiki/%E6%89%93%E6%93%8A%E7%8E%87" TargetMode="External"/><Relationship Id="rId4" Type="http://schemas.openxmlformats.org/officeDocument/2006/relationships/hyperlink" Target="http://zh.wikipedia.org/wiki/%E6%89%93%E6%93%8A%E6%89%8B" TargetMode="External"/><Relationship Id="rId9" Type="http://schemas.openxmlformats.org/officeDocument/2006/relationships/hyperlink" Target="http://zh.wikipedia.org/wiki/%E9%AB%98%E9%A3%9B%E7%8A%A7%E7%89%B2%E6%89%93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imple.wikipedia.org/wiki/Statistics" TargetMode="External"/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simple.wikipedia.org/w/index.php?title=Coincidence&amp;action=edit&amp;redlink=1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outcomes 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"H"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"M"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sim_basket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sample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outcomes, size 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5F00"/>
                </a:solidFill>
                <a:highlight>
                  <a:srgbClr val="FFFFFF"/>
                </a:highlight>
              </a:rPr>
              <a:t>133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replace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87005F"/>
                </a:solidFill>
                <a:highlight>
                  <a:srgbClr val="FFFFFF"/>
                </a:highlight>
              </a:rPr>
              <a:t>TRUE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prob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005F00"/>
                </a:solidFill>
                <a:highlight>
                  <a:srgbClr val="FFFFFF"/>
                </a:highlight>
              </a:rPr>
              <a:t>0.45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smtClean="0">
                <a:solidFill>
                  <a:srgbClr val="005F00"/>
                </a:solidFill>
                <a:highlight>
                  <a:srgbClr val="FFFFFF"/>
                </a:highlight>
              </a:rPr>
              <a:t>0.55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table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sim_basket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7692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qplot</a:t>
            </a:r>
            <a:r>
              <a:rPr lang="en-US" altLang="zh-TW" dirty="0" smtClean="0"/>
              <a:t>(x=Var1, y=Var2, data=melt(</a:t>
            </a:r>
            <a:r>
              <a:rPr lang="en-US" altLang="zh-TW" dirty="0" err="1" smtClean="0"/>
              <a:t>cor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mtcars</a:t>
            </a:r>
            <a:r>
              <a:rPr lang="en-US" altLang="zh-TW" dirty="0" smtClean="0"/>
              <a:t>[1:3])), fill=value, </a:t>
            </a:r>
            <a:r>
              <a:rPr lang="en-US" altLang="zh-TW" dirty="0" err="1" smtClean="0"/>
              <a:t>geom</a:t>
            </a:r>
            <a:r>
              <a:rPr lang="en-US" altLang="zh-TW" dirty="0" smtClean="0"/>
              <a:t>="tile") + </a:t>
            </a:r>
            <a:r>
              <a:rPr lang="en-US" altLang="zh-TW" dirty="0" err="1" smtClean="0"/>
              <a:t>scale_fill_gradient</a:t>
            </a:r>
            <a:r>
              <a:rPr lang="en-US" altLang="zh-TW" dirty="0" smtClean="0"/>
              <a:t>(low = "pink", high = "green")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6267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打數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是</a:t>
            </a:r>
            <a:r>
              <a:rPr kumimoji="1"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  <a:hlinkClick r:id="rId3" tooltip="棒球"/>
              </a:rPr>
              <a:t>棒球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運動中的一個成績計算名詞，指</a:t>
            </a:r>
            <a:r>
              <a:rPr kumimoji="1"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  <a:hlinkClick r:id="rId4" tooltip="打擊手"/>
              </a:rPr>
              <a:t>打擊手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完成一次打擊（完成一次打擊即算一次</a:t>
            </a:r>
            <a:r>
              <a:rPr kumimoji="1"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  <a:hlinkClick r:id="rId5" tooltip="打席數"/>
              </a:rPr>
              <a:t>打席數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）且這次打擊並非是成功的</a:t>
            </a:r>
            <a:r>
              <a:rPr kumimoji="1"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  <a:hlinkClick r:id="rId6" tooltip="犧牲觸擊"/>
              </a:rPr>
              <a:t>犧牲觸擊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、</a:t>
            </a:r>
            <a:r>
              <a:rPr kumimoji="1"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  <a:hlinkClick r:id="rId7" tooltip="保送"/>
              </a:rPr>
              <a:t>四壞球保送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、</a:t>
            </a:r>
            <a:r>
              <a:rPr kumimoji="1"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  <a:hlinkClick r:id="rId8" tooltip="觸身球"/>
              </a:rPr>
              <a:t>觸身球保送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、</a:t>
            </a:r>
            <a:r>
              <a:rPr kumimoji="1"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  <a:hlinkClick r:id="rId9" tooltip="高飛犧牲打"/>
              </a:rPr>
              <a:t>高飛犧牲打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的次數。打數這個數據的目的，最主要是用於</a:t>
            </a:r>
            <a:r>
              <a:rPr kumimoji="1"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  <a:hlinkClick r:id="rId10" tooltip="打擊率"/>
              </a:rPr>
              <a:t>打擊率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（安打除以打數）的計算，由於相較於</a:t>
            </a:r>
            <a:r>
              <a:rPr kumimoji="1"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  <a:hlinkClick r:id="rId5" tooltip="打席數"/>
              </a:rPr>
              <a:t>打席數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而言，它扣除了前述這幾種雖然未擊出安打，但也算是成功的一次打擊的情形，這使得打擊率的計算，能更有效地反映打者的打擊成績。</a:t>
            </a:r>
          </a:p>
          <a:p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計算公式為： 打數 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= 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打席數 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- 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四死球 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- 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高飛犧牲打 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- 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犧牲短打 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- 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妨礙打擊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3267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3585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In </a:t>
            </a:r>
            <a:r>
              <a:rPr kumimoji="1"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  <a:hlinkClick r:id="rId3" tooltip="Statistics"/>
              </a:rPr>
              <a:t>statistics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, </a:t>
            </a:r>
            <a:r>
              <a:rPr kumimoji="1"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Type I and type II errors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 are errors that happen when a </a:t>
            </a:r>
            <a:r>
              <a:rPr kumimoji="1"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  <a:hlinkClick r:id="rId4" tooltip="Coincidence (not yet started)"/>
              </a:rPr>
              <a:t>coincidence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 occurs while doing statistical inference, which gives you a wrong conclusion. A Type I error is saying the original question is false, when it is actually true. A Type II error is saying the original question is true, when it is actually false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734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134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153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zh-TW" altLang="en-US" smtClean="0"/>
          </a:p>
        </p:txBody>
      </p:sp>
      <p:sp>
        <p:nvSpPr>
          <p:cNvPr id="52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FB577403-F0BD-4A95-9773-D26CDF7B7197}" type="slidenum">
              <a:rPr kumimoji="0" lang="zh-TW" altLang="en-US">
                <a:latin typeface="Calibri" pitchFamily="34" charset="0"/>
              </a:rPr>
              <a:pPr eaLnBrk="1" hangingPunct="1"/>
              <a:t>142</a:t>
            </a:fld>
            <a:endParaRPr kumimoji="0"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Users\Administrator\Copy\BOY&amp;SKYME\2013.10 大數資訊有限公司簡報頁\設計檔\PSD\大數資訊簡報頁-1-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87342" y="2924944"/>
            <a:ext cx="5182344" cy="576064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11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156176" y="5301208"/>
            <a:ext cx="2339752" cy="94887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17" name="副標題 2"/>
          <p:cNvSpPr>
            <a:spLocks noGrp="1"/>
          </p:cNvSpPr>
          <p:nvPr>
            <p:ph type="subTitle" idx="1"/>
          </p:nvPr>
        </p:nvSpPr>
        <p:spPr>
          <a:xfrm>
            <a:off x="2555776" y="3597542"/>
            <a:ext cx="5040560" cy="4789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608708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46B9A5-4102-4BE5-ADCF-FB0FB4D91741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498270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Copy\BOY&amp;SKYME\2013.10 大數資訊有限公司簡報頁\設計檔\PSD\大數資訊簡報頁-4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E59A88-FC47-430C-AD16-62CD555985CC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52079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dministrator\Copy\BOY&amp;SKYME\2013.10 大數資訊有限公司簡報頁\設計檔\PSD\大數資訊簡報頁-3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3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1916832"/>
            <a:ext cx="7772400" cy="1362075"/>
          </a:xfrm>
        </p:spPr>
        <p:txBody>
          <a:bodyPr anchor="b"/>
          <a:lstStyle>
            <a:lvl1pPr algn="ctr">
              <a:defRPr sz="4000" b="1" cap="all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3368973"/>
            <a:ext cx="7772400" cy="1500187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2B1599-7836-4A51-A5A2-5DCA85FFB41C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046654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3">
                  <a:lumMod val="50000"/>
                </a:schemeClr>
              </a:buClr>
              <a:defRPr/>
            </a:lvl1pPr>
            <a:lvl2pPr>
              <a:buClr>
                <a:schemeClr val="accent3">
                  <a:lumMod val="50000"/>
                </a:schemeClr>
              </a:buClr>
              <a:defRPr/>
            </a:lvl2pPr>
            <a:lvl3pPr>
              <a:buClr>
                <a:schemeClr val="accent3">
                  <a:lumMod val="50000"/>
                </a:schemeClr>
              </a:buClr>
              <a:defRPr/>
            </a:lvl3pPr>
            <a:lvl4pPr>
              <a:buClr>
                <a:schemeClr val="accent3">
                  <a:lumMod val="50000"/>
                </a:schemeClr>
              </a:buClr>
              <a:defRPr/>
            </a:lvl4pPr>
            <a:lvl5pPr>
              <a:buClr>
                <a:schemeClr val="accent3">
                  <a:lumMod val="50000"/>
                </a:schemeClr>
              </a:buClr>
              <a:defRPr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20688" y="260350"/>
            <a:ext cx="8229600" cy="56197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6909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A3E47B-88B2-428F-8C7C-05B0F9CA9DF6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94778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723E79-2633-48FD-BFEC-9C851B89FF42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385778"/>
      </p:ext>
    </p:extLst>
  </p:cSld>
  <p:clrMapOvr>
    <a:masterClrMapping/>
  </p:clrMapOvr>
  <p:transition spd="slow">
    <p:pull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ECA07-8A20-4597-BC93-6732556D3495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448018"/>
      </p:ext>
    </p:extLst>
  </p:cSld>
  <p:clrMapOvr>
    <a:masterClrMapping/>
  </p:clrMapOvr>
  <p:transition spd="slow">
    <p:pull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103FCC-971D-458D-A7B7-7781388F703F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74604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28967D-32F7-4CE2-855F-A63A43FCD1EB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9858197"/>
      </p:ext>
    </p:extLst>
  </p:cSld>
  <p:clrMapOvr>
    <a:masterClrMapping/>
  </p:clrMapOvr>
  <p:transition spd="slow">
    <p:pull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4AAA28-BAA3-4938-B50A-23079306EFD2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47339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C:\Users\Administrator\Copy\BOY&amp;SKYME\2013.10 大數資訊有限公司簡報頁\設計檔\PSD\大數資訊簡報頁-2.jp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20638"/>
            <a:ext cx="9144001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20688" y="260350"/>
            <a:ext cx="822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484313"/>
            <a:ext cx="8229600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29" name="日期版面配置區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030" name="頁尾版面配置區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031" name="投影片編號版面配置區 5"/>
          <p:cNvSpPr>
            <a:spLocks noGrp="1"/>
          </p:cNvSpPr>
          <p:nvPr>
            <p:ph type="sldNum" sz="quarter" idx="4"/>
          </p:nvPr>
        </p:nvSpPr>
        <p:spPr bwMode="auto">
          <a:xfrm>
            <a:off x="6913563" y="63817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B3F395F-68F7-412E-859F-D82841B83973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0" r:id="rId1"/>
    <p:sldLayoutId id="2147484231" r:id="rId2"/>
    <p:sldLayoutId id="214748423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3" r:id="rId11"/>
  </p:sldLayoutIdLst>
  <p:transition spd="slow">
    <p:pull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Arial" charset="0"/>
          <a:ea typeface="微軟正黑體" pitchFamily="34" charset="-12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Arial" charset="0"/>
          <a:ea typeface="微軟正黑體" pitchFamily="34" charset="-12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Arial" charset="0"/>
          <a:ea typeface="微軟正黑體" pitchFamily="34" charset="-12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Arial" charset="0"/>
          <a:ea typeface="微軟正黑體" pitchFamily="34" charset="-12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E2C3E"/>
        </a:buClr>
        <a:buFont typeface="Wingdings" pitchFamily="2" charset="2"/>
        <a:buChar char="n"/>
        <a:defRPr kumimoji="1" sz="2800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E2C3E"/>
        </a:buClr>
        <a:buFont typeface="Wingdings" pitchFamily="2" charset="2"/>
        <a:buChar char="p"/>
        <a:defRPr kumimoji="1" sz="2400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E2C3E"/>
        </a:buClr>
        <a:buFont typeface="Wingdings" pitchFamily="2" charset="2"/>
        <a:buChar char="n"/>
        <a:defRPr kumimoji="1" sz="2000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E2C3E"/>
        </a:buClr>
        <a:buFont typeface="Wingdings" pitchFamily="2" charset="2"/>
        <a:buChar char="p"/>
        <a:defRPr kumimoji="1" sz="1600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E2C3E"/>
        </a:buClr>
        <a:buFont typeface="Wingdings" pitchFamily="2" charset="2"/>
        <a:buChar char="n"/>
        <a:defRPr kumimoji="1" sz="1400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3"/>
          <p:cNvSpPr>
            <a:spLocks noGrp="1"/>
          </p:cNvSpPr>
          <p:nvPr>
            <p:ph type="ctrTitle"/>
          </p:nvPr>
        </p:nvSpPr>
        <p:spPr>
          <a:xfrm>
            <a:off x="1287463" y="2924944"/>
            <a:ext cx="5805487" cy="576263"/>
          </a:xfrm>
        </p:spPr>
        <p:txBody>
          <a:bodyPr/>
          <a:lstStyle/>
          <a:p>
            <a:r>
              <a:rPr lang="en-US" altLang="zh-TW" dirty="0" smtClean="0">
                <a:cs typeface="Arial" charset="0"/>
              </a:rPr>
              <a:t>R </a:t>
            </a:r>
            <a:r>
              <a:rPr lang="en-US" altLang="zh-TW" dirty="0" smtClean="0">
                <a:cs typeface="Arial" charset="0"/>
              </a:rPr>
              <a:t>ETL </a:t>
            </a:r>
            <a:r>
              <a:rPr lang="zh-TW" altLang="en-US" dirty="0" smtClean="0">
                <a:cs typeface="Arial" charset="0"/>
              </a:rPr>
              <a:t>與統計基礎</a:t>
            </a:r>
            <a:endParaRPr lang="zh-TW" altLang="en-US" dirty="0" smtClean="0">
              <a:cs typeface="Arial" charset="0"/>
            </a:endParaRPr>
          </a:p>
        </p:txBody>
      </p:sp>
      <p:sp>
        <p:nvSpPr>
          <p:cNvPr id="6147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6156325" y="5720035"/>
            <a:ext cx="2339975" cy="949325"/>
          </a:xfrm>
        </p:spPr>
        <p:txBody>
          <a:bodyPr/>
          <a:lstStyle/>
          <a:p>
            <a:r>
              <a:rPr lang="en-US" altLang="zh-TW" dirty="0" smtClean="0">
                <a:solidFill>
                  <a:srgbClr val="595959"/>
                </a:solidFill>
                <a:latin typeface="Arial" charset="0"/>
                <a:cs typeface="Arial" charset="0"/>
              </a:rPr>
              <a:t>David Chiu</a:t>
            </a:r>
          </a:p>
          <a:p>
            <a:r>
              <a:rPr lang="en-US" altLang="zh-TW" dirty="0" smtClean="0">
                <a:solidFill>
                  <a:srgbClr val="595959"/>
                </a:solidFill>
                <a:latin typeface="Arial" charset="0"/>
                <a:cs typeface="Arial" charset="0"/>
              </a:rPr>
              <a:t>2015/04/02</a:t>
            </a:r>
            <a:endParaRPr lang="en-US" altLang="zh-TW" dirty="0" smtClean="0">
              <a:solidFill>
                <a:srgbClr val="595959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0" y="1052736"/>
            <a:ext cx="8229600" cy="4641850"/>
          </a:xfrm>
        </p:spPr>
        <p:txBody>
          <a:bodyPr/>
          <a:lstStyle/>
          <a:p>
            <a:r>
              <a:rPr lang="zh-TW" altLang="en-US" dirty="0" smtClean="0"/>
              <a:t>讀取鐵達尼號資料集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Titanic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 marL="457200" lvl="1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str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Titanic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57200" lvl="1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table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4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35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17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118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154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...</a:t>
            </a:r>
          </a:p>
          <a:p>
            <a:pPr marL="457200" lvl="1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attr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(*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dimnames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List of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4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57200" lvl="1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..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Class  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chr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4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"1st"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"2nd"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"3rd"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"Crew"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57200" lvl="1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..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Sex    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chr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"Male"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"Female"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57200" lvl="1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..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Age    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chr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"Child"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"Adult"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57200" lvl="1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..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Survived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chr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"No"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Yes“</a:t>
            </a:r>
          </a:p>
          <a:p>
            <a:pPr marL="457200" lvl="1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titanic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data.frame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Titanic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 smtClean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pPr lvl="1"/>
            <a:endParaRPr lang="en-US" altLang="zh-TW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pPr lvl="1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探索鐵達尼號</a:t>
            </a:r>
            <a:endParaRPr lang="zh-TW" altLang="en-US" dirty="0"/>
          </a:p>
        </p:txBody>
      </p:sp>
      <p:pic>
        <p:nvPicPr>
          <p:cNvPr id="1026" name="Picture 2" descr="http://blogs-images.forbes.com/anthonykosner/files/2012/04/Titanic-red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897052"/>
            <a:ext cx="2928325" cy="21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192105"/>
      </p:ext>
    </p:extLst>
  </p:cSld>
  <p:clrMapOvr>
    <a:masterClrMapping/>
  </p:clrMapOvr>
  <p:transition spd="slow">
    <p:pull dir="r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單變量分析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針對單一變數進行簡單的量化</a:t>
            </a:r>
            <a:r>
              <a:rPr lang="zh-TW" altLang="en-US" dirty="0" smtClean="0"/>
              <a:t>分析</a:t>
            </a:r>
            <a:endParaRPr lang="en-US" altLang="zh-TW" dirty="0"/>
          </a:p>
          <a:p>
            <a:r>
              <a:rPr lang="zh-TW" altLang="en-US" dirty="0" smtClean="0"/>
              <a:t>多變量分析</a:t>
            </a:r>
            <a:endParaRPr lang="en-US" altLang="zh-TW" dirty="0" smtClean="0"/>
          </a:p>
          <a:p>
            <a:pPr lvl="1"/>
            <a:r>
              <a:rPr lang="zh-TW" altLang="en-US" dirty="0"/>
              <a:t>旨在</a:t>
            </a:r>
            <a:r>
              <a:rPr lang="zh-TW" altLang="en-US" dirty="0" smtClean="0"/>
              <a:t>了解變數之間的相互</a:t>
            </a:r>
            <a:r>
              <a:rPr lang="zh-TW" altLang="en-US" dirty="0" smtClean="0"/>
              <a:t>關係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例如氣溫跟產品銷售狀況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單變量分析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</a:t>
            </a:r>
            <a:r>
              <a:rPr lang="zh-TW" altLang="en-US" dirty="0" smtClean="0"/>
              <a:t>多變</a:t>
            </a:r>
            <a:r>
              <a:rPr lang="zh-TW" altLang="en-US" dirty="0"/>
              <a:t>量</a:t>
            </a:r>
            <a:r>
              <a:rPr lang="zh-TW" altLang="en-US" dirty="0" smtClean="0"/>
              <a:t>分析</a:t>
            </a:r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7829550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459861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641850"/>
          </a:xfrm>
        </p:spPr>
        <p:txBody>
          <a:bodyPr/>
          <a:lstStyle/>
          <a:p>
            <a:r>
              <a:rPr lang="zh-TW" altLang="en-US" dirty="0" smtClean="0"/>
              <a:t>用來衡量兩變量之間的密切程度與方向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zh-TW" altLang="en-US" dirty="0"/>
              <a:t>共變異數</a:t>
            </a:r>
            <a:r>
              <a:rPr lang="en-US" altLang="zh-TW" dirty="0"/>
              <a:t>(covariance)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測量</a:t>
            </a:r>
            <a:r>
              <a:rPr lang="zh-TW" altLang="en-US" dirty="0"/>
              <a:t>兩個數值變數間的線性</a:t>
            </a:r>
            <a:r>
              <a:rPr lang="zh-TW" altLang="en-US" dirty="0" smtClean="0"/>
              <a:t>關係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計算</a:t>
            </a:r>
            <a:r>
              <a:rPr lang="zh-TW" altLang="en-US" dirty="0" smtClean="0"/>
              <a:t>列與列之間的共變異數</a:t>
            </a:r>
            <a:endParaRPr lang="en-US" altLang="zh-TW" dirty="0" smtClean="0"/>
          </a:p>
          <a:p>
            <a:pPr lvl="1"/>
            <a:r>
              <a:rPr lang="zh-TW" altLang="en-US" dirty="0"/>
              <a:t>衡量兩個變量的總體</a:t>
            </a:r>
            <a:r>
              <a:rPr lang="zh-TW" altLang="en-US" dirty="0" smtClean="0"/>
              <a:t>誤差</a:t>
            </a:r>
            <a:endParaRPr lang="en-US" altLang="zh-TW" dirty="0" smtClean="0"/>
          </a:p>
          <a:p>
            <a:pPr lvl="1"/>
            <a:r>
              <a:rPr lang="zh-TW" altLang="en-US" dirty="0"/>
              <a:t>如果兩個變</a:t>
            </a:r>
            <a:r>
              <a:rPr lang="zh-TW" altLang="en-US" dirty="0" smtClean="0"/>
              <a:t>量的波動幅度都很大，看不出相關程度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共變異數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791151"/>
            <a:ext cx="4536504" cy="138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783385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相關係數</a:t>
            </a:r>
            <a:r>
              <a:rPr lang="en-US" altLang="zh-TW" dirty="0" smtClean="0"/>
              <a:t>(Correlation Coefficient)</a:t>
            </a:r>
            <a:endParaRPr lang="en-US" altLang="zh-TW" dirty="0"/>
          </a:p>
          <a:p>
            <a:pPr lvl="1"/>
            <a:r>
              <a:rPr lang="zh-TW" altLang="en-US" dirty="0"/>
              <a:t>計算列與列之間的相關係數</a:t>
            </a:r>
            <a:endParaRPr lang="en-US" altLang="zh-TW" dirty="0"/>
          </a:p>
          <a:p>
            <a:pPr lvl="1"/>
            <a:r>
              <a:rPr lang="zh-TW" altLang="en-US" dirty="0"/>
              <a:t>顯示兩個隨機變數之間線性關係的強度和</a:t>
            </a:r>
            <a:r>
              <a:rPr lang="zh-TW" altLang="en-US" dirty="0" smtClean="0"/>
              <a:t>方向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將共變異數除以兩者的標準差</a:t>
            </a:r>
            <a:endParaRPr lang="en-US" altLang="zh-TW" dirty="0" smtClean="0"/>
          </a:p>
          <a:p>
            <a:pPr lvl="1"/>
            <a:r>
              <a:rPr lang="zh-TW" altLang="en-US" dirty="0"/>
              <a:t>數值</a:t>
            </a:r>
            <a:r>
              <a:rPr lang="zh-TW" altLang="en-US" dirty="0" smtClean="0"/>
              <a:t>介於 </a:t>
            </a:r>
            <a:r>
              <a:rPr lang="en-US" altLang="zh-TW" dirty="0" smtClean="0"/>
              <a:t>-1 ~ 1 </a:t>
            </a:r>
            <a:r>
              <a:rPr lang="zh-TW" altLang="en-US" dirty="0" smtClean="0"/>
              <a:t>之間 </a:t>
            </a:r>
            <a:r>
              <a:rPr lang="en-US" altLang="zh-TW" dirty="0" smtClean="0"/>
              <a:t>(</a:t>
            </a:r>
            <a:r>
              <a:rPr lang="zh-TW" altLang="en-US" dirty="0" smtClean="0"/>
              <a:t>通常絕對值</a:t>
            </a:r>
            <a:r>
              <a:rPr lang="en-US" altLang="zh-TW" dirty="0" smtClean="0"/>
              <a:t>&gt;0.7</a:t>
            </a:r>
            <a:r>
              <a:rPr lang="zh-TW" altLang="en-US" dirty="0" smtClean="0"/>
              <a:t>為高度正相關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相關係數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/>
              <p:cNvSpPr txBox="1"/>
              <p:nvPr/>
            </p:nvSpPr>
            <p:spPr>
              <a:xfrm>
                <a:off x="1763688" y="3771149"/>
                <a:ext cx="4395192" cy="1117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/>
                        </a:rPr>
                        <m:t>𝐶𝑜𝑟</m:t>
                      </m:r>
                      <m:d>
                        <m:dPr>
                          <m:ctrlPr>
                            <a:rPr lang="en-US" altLang="zh-TW" sz="3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32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32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TW" sz="32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zh-TW" sz="3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3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3200" b="0" i="1" smtClean="0">
                              <a:latin typeface="Cambria Math"/>
                            </a:rPr>
                            <m:t>𝐶𝑜𝑣</m:t>
                          </m:r>
                          <m:r>
                            <a:rPr lang="en-US" altLang="zh-TW" sz="32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32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32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TW" sz="32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altLang="zh-TW" sz="3200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zh-TW" altLang="en-US" sz="3200" b="0" i="1" smtClean="0">
                              <a:latin typeface="Cambria Math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3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32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3200" i="1">
                              <a:latin typeface="Cambria Math"/>
                              <a:ea typeface="Cambria Math"/>
                            </a:rPr>
                            <m:t>𝜎</m:t>
                          </m:r>
                          <m:r>
                            <a:rPr lang="en-US" altLang="zh-TW" sz="32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altLang="zh-TW" sz="32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en-US" altLang="zh-TW" sz="32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TW" altLang="en-US" sz="3200" dirty="0"/>
              </a:p>
            </p:txBody>
          </p:sp>
        </mc:Choice>
        <mc:Fallback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3771149"/>
                <a:ext cx="4395192" cy="111767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826129"/>
      </p:ext>
    </p:extLst>
  </p:cSld>
  <p:clrMapOvr>
    <a:masterClrMapping/>
  </p:clrMapOvr>
  <p:transition spd="slow">
    <p:pull dir="r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zh-TW" altLang="en-US" dirty="0"/>
              <a:t>共變異數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cov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smtClean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 smtClean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])</a:t>
            </a:r>
          </a:p>
          <a:p>
            <a:pPr marL="0" indent="0">
              <a:buNone/>
            </a:pPr>
            <a:endParaRPr lang="en-US" altLang="zh-TW" dirty="0" smtClean="0">
              <a:solidFill>
                <a:srgbClr val="005F5F"/>
              </a:solidFill>
              <a:highlight>
                <a:srgbClr val="FFFFFF"/>
              </a:highlight>
            </a:endParaRPr>
          </a:p>
          <a:p>
            <a:r>
              <a:rPr lang="zh-TW" altLang="en-US" dirty="0"/>
              <a:t>使用相關係數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cor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smtClean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 smtClean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R</a:t>
            </a:r>
            <a:r>
              <a:rPr lang="zh-TW" altLang="en-US" dirty="0" smtClean="0"/>
              <a:t>找出物件的相關係數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977149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library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reshape2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qplot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Var1, y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Var2,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melt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cor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]))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fill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value,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geom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"tile"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qplot</a:t>
            </a:r>
            <a:r>
              <a:rPr lang="en-US" altLang="zh-TW" dirty="0" smtClean="0"/>
              <a:t> </a:t>
            </a:r>
            <a:r>
              <a:rPr lang="zh-TW" altLang="en-US" dirty="0" smtClean="0"/>
              <a:t>繪製</a:t>
            </a:r>
            <a:r>
              <a:rPr lang="en-US" altLang="zh-TW" dirty="0" err="1" smtClean="0"/>
              <a:t>cor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3688" y="2924944"/>
            <a:ext cx="5609035" cy="31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775340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線性迴歸</a:t>
            </a:r>
          </a:p>
        </p:txBody>
      </p:sp>
    </p:spTree>
    <p:extLst>
      <p:ext uri="{BB962C8B-B14F-4D97-AF65-F5344CB8AC3E}">
        <p14:creationId xmlns:p14="http://schemas.microsoft.com/office/powerpoint/2010/main" val="34776562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84313"/>
                <a:ext cx="8075240" cy="4641850"/>
              </a:xfrm>
            </p:spPr>
            <p:txBody>
              <a:bodyPr/>
              <a:lstStyle/>
              <a:p>
                <a:r>
                  <a:rPr lang="zh-TW" altLang="en-US" dirty="0" smtClean="0"/>
                  <a:t>找出讓所有資料點</a:t>
                </a:r>
                <a:r>
                  <a:rPr lang="en-US" altLang="zh-TW" dirty="0" smtClean="0"/>
                  <a:t>y</a:t>
                </a:r>
                <a:r>
                  <a:rPr lang="zh-TW" altLang="en-US" dirty="0" smtClean="0"/>
                  <a:t>值距直線垂直平方和最小的一條線</a:t>
                </a:r>
                <a:endParaRPr lang="en-US" altLang="zh-TW" dirty="0" smtClean="0"/>
              </a:p>
              <a:p>
                <a:r>
                  <a:rPr lang="zh-TW" altLang="en-US" dirty="0"/>
                  <a:t>殘差</a:t>
                </a:r>
                <a:r>
                  <a:rPr lang="zh-TW" altLang="en-US" dirty="0" smtClean="0"/>
                  <a:t>平方和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/>
                      </a:rPr>
                      <m:t>𝑆𝑆𝐸</m:t>
                    </m:r>
                    <m:r>
                      <a:rPr lang="en-US" altLang="zh-TW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TW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TW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TW" b="0" i="1" smtClean="0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84313"/>
                <a:ext cx="8075240" cy="4641850"/>
              </a:xfrm>
              <a:blipFill rotWithShape="1">
                <a:blip r:embed="rId2"/>
                <a:stretch>
                  <a:fillRect l="-1283" t="-13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線性迴歸</a:t>
            </a:r>
            <a:endParaRPr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212976"/>
            <a:ext cx="4879488" cy="2714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8941660"/>
      </p:ext>
    </p:extLst>
  </p:cSld>
  <p:clrMapOvr>
    <a:masterClrMapping/>
  </p:clrMapOvr>
  <p:transition spd="slow">
    <p:pull dir="r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魔球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30</a:t>
            </a:r>
            <a:r>
              <a:rPr lang="zh-TW" altLang="en-US" dirty="0" smtClean="0"/>
              <a:t>個隊伍的各項指數跟分數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讀入</a:t>
            </a:r>
            <a:r>
              <a:rPr lang="en-US" altLang="zh-TW" dirty="0" smtClean="0"/>
              <a:t>mlb11</a:t>
            </a:r>
            <a:r>
              <a:rPr lang="zh-TW" altLang="en-US" dirty="0" smtClean="0"/>
              <a:t>資料集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load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“mlb11.Rdata”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2463185"/>
      </p:ext>
    </p:extLst>
  </p:cSld>
  <p:clrMapOvr>
    <a:masterClrMapping/>
  </p:clrMapOvr>
  <p:transition spd="slow">
    <p:pull dir="r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correlation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cor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mlb11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runs, mlb11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at_bats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correlation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以</a:t>
            </a:r>
            <a:r>
              <a:rPr lang="en-US" altLang="zh-TW" dirty="0" err="1" smtClean="0"/>
              <a:t>cor</a:t>
            </a:r>
            <a:r>
              <a:rPr lang="en-US" altLang="zh-TW" dirty="0" smtClean="0"/>
              <a:t> </a:t>
            </a:r>
            <a:r>
              <a:rPr lang="zh-TW" altLang="en-US" dirty="0" smtClean="0"/>
              <a:t>檢視相關係數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3235182"/>
      </p:ext>
    </p:extLst>
  </p:cSld>
  <p:clrMapOvr>
    <a:masterClrMapping/>
  </p:clrMapOvr>
  <p:transition spd="slow">
    <p:pull dir="r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plot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mlb11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at_bats, mlb11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runs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以</a:t>
            </a:r>
            <a:r>
              <a:rPr lang="en-US" altLang="zh-TW" dirty="0" smtClean="0"/>
              <a:t>plot </a:t>
            </a:r>
            <a:r>
              <a:rPr lang="zh-TW" altLang="en-US" dirty="0" smtClean="0"/>
              <a:t>檢視兩變數的關係</a:t>
            </a:r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4553" y="2276872"/>
            <a:ext cx="6761163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384165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titanic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0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titanic</a:t>
            </a:r>
            <a:r>
              <a:rPr lang="en-US" altLang="zh-TW" sz="2000" dirty="0" err="1" smtClean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Sex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"Male"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&amp;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titanic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Age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"Adult"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</a:p>
          <a:p>
            <a:pPr>
              <a:buFont typeface="Wingdings"/>
              <a:buChar char="Ø"/>
            </a:pPr>
            <a:endParaRPr lang="en-US" altLang="zh-TW" sz="2000" dirty="0" smtClean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altLang="zh-TW" sz="2000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filter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titanic, Sex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"Male"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Age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"Adult"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 Class  Sex   Age Survived </a:t>
            </a:r>
            <a:r>
              <a:rPr lang="en-US" altLang="zh-TW" sz="20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Freq</a:t>
            </a:r>
            <a:endParaRPr lang="en-US" altLang="zh-TW" sz="2000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  </a:t>
            </a:r>
            <a:r>
              <a:rPr lang="en-US" altLang="zh-TW" sz="2000" dirty="0" smtClean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st Male Adult       No  </a:t>
            </a:r>
            <a:r>
              <a:rPr lang="en-US" altLang="zh-TW" sz="2000" dirty="0" smtClean="0">
                <a:solidFill>
                  <a:srgbClr val="005F00"/>
                </a:solidFill>
                <a:highlight>
                  <a:srgbClr val="FFFFFF"/>
                </a:highlight>
              </a:rPr>
              <a:t>118</a:t>
            </a:r>
            <a:endParaRPr lang="en-US" altLang="zh-TW" sz="2000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  </a:t>
            </a:r>
            <a:r>
              <a:rPr lang="en-US" altLang="zh-TW" sz="2000" dirty="0" smtClean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nd Male Adult       No  </a:t>
            </a:r>
            <a:r>
              <a:rPr lang="en-US" altLang="zh-TW" sz="2000" dirty="0" smtClean="0">
                <a:solidFill>
                  <a:srgbClr val="005F00"/>
                </a:solidFill>
                <a:highlight>
                  <a:srgbClr val="FFFFFF"/>
                </a:highlight>
              </a:rPr>
              <a:t>154</a:t>
            </a:r>
            <a:endParaRPr lang="en-US" altLang="zh-TW" sz="2000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  </a:t>
            </a:r>
            <a:r>
              <a:rPr lang="en-US" altLang="zh-TW" sz="2000" dirty="0" smtClean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rd Male Adult       No  </a:t>
            </a:r>
            <a:r>
              <a:rPr lang="en-US" altLang="zh-TW" sz="2000" dirty="0" smtClean="0">
                <a:solidFill>
                  <a:srgbClr val="005F00"/>
                </a:solidFill>
                <a:highlight>
                  <a:srgbClr val="FFFFFF"/>
                </a:highlight>
              </a:rPr>
              <a:t>387</a:t>
            </a:r>
            <a:endParaRPr lang="en-US" altLang="zh-TW" sz="2000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00"/>
                </a:solidFill>
                <a:highlight>
                  <a:srgbClr val="FFFFFF"/>
                </a:highlight>
              </a:rPr>
              <a:t>4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 Crew Male Adult       No  </a:t>
            </a:r>
            <a:r>
              <a:rPr lang="en-US" altLang="zh-TW" sz="2000" dirty="0" smtClean="0">
                <a:solidFill>
                  <a:srgbClr val="005F00"/>
                </a:solidFill>
                <a:highlight>
                  <a:srgbClr val="FFFFFF"/>
                </a:highlight>
              </a:rPr>
              <a:t>670</a:t>
            </a:r>
            <a:endParaRPr lang="en-US" altLang="zh-TW" sz="2000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  </a:t>
            </a:r>
            <a:r>
              <a:rPr lang="en-US" altLang="zh-TW" sz="2000" dirty="0" smtClean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st Male Adult      Yes   </a:t>
            </a:r>
            <a:r>
              <a:rPr lang="en-US" altLang="zh-TW" sz="2000" dirty="0" smtClean="0">
                <a:solidFill>
                  <a:srgbClr val="005F00"/>
                </a:solidFill>
                <a:highlight>
                  <a:srgbClr val="FFFFFF"/>
                </a:highlight>
              </a:rPr>
              <a:t>57</a:t>
            </a:r>
            <a:endParaRPr lang="en-US" altLang="zh-TW" sz="2000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00"/>
                </a:solidFill>
                <a:highlight>
                  <a:srgbClr val="FFFFFF"/>
                </a:highlight>
              </a:rPr>
              <a:t>6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  </a:t>
            </a:r>
            <a:r>
              <a:rPr lang="en-US" altLang="zh-TW" sz="2000" dirty="0" smtClean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nd Male Adult      Yes   </a:t>
            </a:r>
            <a:r>
              <a:rPr lang="en-US" altLang="zh-TW" sz="2000" dirty="0" smtClean="0">
                <a:solidFill>
                  <a:srgbClr val="005F00"/>
                </a:solidFill>
                <a:highlight>
                  <a:srgbClr val="FFFFFF"/>
                </a:highlight>
              </a:rPr>
              <a:t>14</a:t>
            </a:r>
            <a:endParaRPr lang="en-US" altLang="zh-TW" sz="2000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00"/>
                </a:solidFill>
                <a:highlight>
                  <a:srgbClr val="FFFFFF"/>
                </a:highlight>
              </a:rPr>
              <a:t>7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  </a:t>
            </a:r>
            <a:r>
              <a:rPr lang="en-US" altLang="zh-TW" sz="2000" dirty="0" smtClean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rd Male Adult      Yes   </a:t>
            </a:r>
            <a:r>
              <a:rPr lang="en-US" altLang="zh-TW" sz="2000" dirty="0" smtClean="0">
                <a:solidFill>
                  <a:srgbClr val="005F00"/>
                </a:solidFill>
                <a:highlight>
                  <a:srgbClr val="FFFFFF"/>
                </a:highlight>
              </a:rPr>
              <a:t>75</a:t>
            </a:r>
            <a:endParaRPr lang="en-US" altLang="zh-TW" sz="2000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00"/>
                </a:solidFill>
                <a:highlight>
                  <a:srgbClr val="FFFFFF"/>
                </a:highlight>
              </a:rPr>
              <a:t>8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 Crew Male Adult      Yes  </a:t>
            </a:r>
            <a:r>
              <a:rPr lang="en-US" altLang="zh-TW" sz="2000" dirty="0" smtClean="0">
                <a:solidFill>
                  <a:srgbClr val="005F00"/>
                </a:solidFill>
                <a:highlight>
                  <a:srgbClr val="FFFFFF"/>
                </a:highlight>
              </a:rPr>
              <a:t>192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過濾資料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67544" y="1124744"/>
            <a:ext cx="2690160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000" dirty="0" smtClean="0"/>
              <a:t>原先</a:t>
            </a:r>
            <a:r>
              <a:rPr lang="en-US" altLang="zh-TW" sz="2000" dirty="0" smtClean="0"/>
              <a:t>R </a:t>
            </a:r>
            <a:r>
              <a:rPr lang="zh-TW" altLang="en-US" sz="2000" dirty="0" smtClean="0"/>
              <a:t>提供的過濾功能</a:t>
            </a:r>
            <a:endParaRPr lang="zh-TW" altLang="en-US" sz="20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467544" y="2195572"/>
            <a:ext cx="2081019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 err="1" smtClean="0"/>
              <a:t>Dplyr</a:t>
            </a:r>
            <a:r>
              <a:rPr lang="en-US" altLang="zh-TW" sz="2000" dirty="0" smtClean="0"/>
              <a:t> </a:t>
            </a:r>
            <a:r>
              <a:rPr lang="zh-TW" altLang="en-US" sz="2000" dirty="0" smtClean="0"/>
              <a:t>的過濾功能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19101262"/>
      </p:ext>
    </p:extLst>
  </p:cSld>
  <p:clrMapOvr>
    <a:masterClrMapping/>
  </p:clrMapOvr>
  <p:transition spd="slow">
    <p:pull dir="r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m1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lm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runs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~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at_bats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mlb11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summary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lm</a:t>
            </a:r>
            <a:r>
              <a:rPr lang="zh-TW" altLang="en-US" dirty="0" smtClean="0"/>
              <a:t>做回歸分析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73339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plot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mlb11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runs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~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mlb11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at_bats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m1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lm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runs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~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at_bats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mlb11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abline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增添回歸線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1720" y="3226428"/>
            <a:ext cx="5281732" cy="2931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097005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統計檢定</a:t>
            </a:r>
          </a:p>
        </p:txBody>
      </p:sp>
    </p:spTree>
    <p:extLst>
      <p:ext uri="{BB962C8B-B14F-4D97-AF65-F5344CB8AC3E}">
        <p14:creationId xmlns:p14="http://schemas.microsoft.com/office/powerpoint/2010/main" val="404835967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4641850"/>
              </a:xfrm>
            </p:spPr>
            <p:txBody>
              <a:bodyPr/>
              <a:lstStyle/>
              <a:p>
                <a:pPr algn="just"/>
                <a:r>
                  <a:rPr lang="zh-TW" altLang="en-US" dirty="0" smtClean="0"/>
                  <a:t>兩種假設</a:t>
                </a:r>
                <a:r>
                  <a:rPr lang="en-US" altLang="zh-TW" dirty="0" smtClean="0"/>
                  <a:t>: </a:t>
                </a:r>
                <a:r>
                  <a:rPr lang="zh-TW" altLang="en-US" dirty="0" smtClean="0"/>
                  <a:t>虛無假設</a:t>
                </a:r>
                <a:r>
                  <a:rPr lang="en-US" altLang="zh-TW" dirty="0" smtClean="0"/>
                  <a:t>(null hypothesis)</a:t>
                </a:r>
                <a:r>
                  <a:rPr lang="zh-TW" altLang="en-US" dirty="0" smtClean="0"/>
                  <a:t>與對立假設</a:t>
                </a:r>
                <a:r>
                  <a:rPr lang="en-US" altLang="zh-TW" dirty="0" smtClean="0"/>
                  <a:t>(alternative hypothesis</a:t>
                </a:r>
                <a:r>
                  <a:rPr lang="en-US" altLang="zh-TW" dirty="0" smtClean="0"/>
                  <a:t>)</a:t>
                </a:r>
              </a:p>
              <a:p>
                <a:pPr algn="just"/>
                <a:r>
                  <a:rPr lang="zh-TW" altLang="en-US" dirty="0" smtClean="0"/>
                  <a:t>檢定步驟</a:t>
                </a:r>
                <a:endParaRPr lang="en-US" altLang="zh-TW" dirty="0" smtClean="0"/>
              </a:p>
              <a:p>
                <a:pPr lvl="1" algn="just"/>
                <a:r>
                  <a:rPr lang="zh-TW" altLang="en-US" dirty="0" smtClean="0"/>
                  <a:t>寫出所有假設</a:t>
                </a:r>
                <a:endParaRPr lang="en-US" altLang="zh-TW" dirty="0" smtClean="0"/>
              </a:p>
              <a:p>
                <a:pPr lvl="2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zh-TW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dirty="0" smtClean="0"/>
                  <a:t>原始假設</a:t>
                </a:r>
                <a:r>
                  <a:rPr lang="en-US" altLang="zh-TW" dirty="0" smtClean="0"/>
                  <a:t>: </a:t>
                </a:r>
                <a:r>
                  <a:rPr lang="zh-TW" altLang="en-US" dirty="0" smtClean="0"/>
                  <a:t>觀測值是隨機結果</a:t>
                </a:r>
                <a:endParaRPr lang="en-US" altLang="zh-TW" dirty="0" smtClean="0"/>
              </a:p>
              <a:p>
                <a:pPr lvl="2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zh-TW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dirty="0" smtClean="0"/>
                  <a:t>對立假設</a:t>
                </a:r>
                <a:r>
                  <a:rPr lang="en-US" altLang="zh-TW" dirty="0" smtClean="0"/>
                  <a:t>: </a:t>
                </a:r>
                <a:r>
                  <a:rPr lang="zh-TW" altLang="en-US" dirty="0" smtClean="0"/>
                  <a:t>存在一些因素影響結果</a:t>
                </a:r>
                <a:endParaRPr lang="en-US" altLang="zh-TW" dirty="0" smtClean="0"/>
              </a:p>
              <a:p>
                <a:pPr lvl="1" algn="just"/>
                <a:r>
                  <a:rPr lang="zh-TW" altLang="en-US" dirty="0"/>
                  <a:t>檢查統計</a:t>
                </a:r>
                <a:r>
                  <a:rPr lang="zh-TW" altLang="en-US" dirty="0" smtClean="0"/>
                  <a:t>量</a:t>
                </a:r>
                <a:endParaRPr lang="en-US" altLang="zh-TW" dirty="0" smtClean="0"/>
              </a:p>
              <a:p>
                <a:pPr lvl="2" algn="just"/>
                <a:r>
                  <a:rPr lang="zh-TW" altLang="en-US" dirty="0"/>
                  <a:t>檢驗數量與分佈</a:t>
                </a:r>
                <a:endParaRPr lang="en-US" altLang="zh-TW" dirty="0" smtClean="0"/>
              </a:p>
              <a:p>
                <a:pPr lvl="1" algn="just"/>
                <a:r>
                  <a:rPr lang="zh-TW" altLang="en-US" dirty="0" smtClean="0"/>
                  <a:t>檢驗</a:t>
                </a:r>
                <a:r>
                  <a:rPr lang="en-US" altLang="zh-TW" dirty="0" smtClean="0"/>
                  <a:t>P</a:t>
                </a:r>
                <a:r>
                  <a:rPr lang="zh-TW" altLang="en-US" dirty="0" smtClean="0"/>
                  <a:t>值</a:t>
                </a:r>
                <a:endParaRPr lang="en-US" altLang="zh-TW" dirty="0" smtClean="0"/>
              </a:p>
              <a:p>
                <a:pPr lvl="2" algn="just"/>
                <a:r>
                  <a:rPr lang="zh-TW" altLang="en-US" dirty="0"/>
                  <a:t>觀察</a:t>
                </a:r>
                <a:r>
                  <a:rPr lang="zh-TW" altLang="en-US" dirty="0" smtClean="0"/>
                  <a:t>到極端機率有多少</a:t>
                </a:r>
                <a:r>
                  <a:rPr lang="zh-TW" altLang="en-US" dirty="0"/>
                  <a:t>，</a:t>
                </a:r>
                <a:r>
                  <a:rPr lang="en-US" altLang="zh-TW" dirty="0"/>
                  <a:t>P</a:t>
                </a:r>
                <a:r>
                  <a:rPr lang="zh-TW" altLang="en-US" dirty="0"/>
                  <a:t>值越</a:t>
                </a:r>
                <a:r>
                  <a:rPr lang="zh-TW" altLang="en-US" dirty="0" smtClean="0"/>
                  <a:t>小越不利於原始假設</a:t>
                </a:r>
                <a:endParaRPr lang="en-US" altLang="zh-TW" dirty="0" smtClean="0"/>
              </a:p>
              <a:p>
                <a:pPr lvl="1" algn="just"/>
                <a:r>
                  <a:rPr lang="zh-TW" altLang="en-US" dirty="0" smtClean="0"/>
                  <a:t>比較</a:t>
                </a:r>
                <a:r>
                  <a:rPr lang="en-US" altLang="zh-TW" dirty="0" smtClean="0"/>
                  <a:t>P</a:t>
                </a:r>
                <a:r>
                  <a:rPr lang="zh-TW" altLang="en-US" dirty="0" smtClean="0"/>
                  <a:t>值與顯著性水準</a:t>
                </a:r>
                <a:endParaRPr lang="en-US" altLang="zh-TW" dirty="0" smtClean="0"/>
              </a:p>
              <a:p>
                <a:pPr lvl="2" algn="just"/>
                <a:r>
                  <a:rPr lang="en-US" altLang="zh-TW" dirty="0"/>
                  <a:t>e</a:t>
                </a:r>
                <a:r>
                  <a:rPr lang="en-US" altLang="zh-TW" dirty="0" smtClean="0"/>
                  <a:t>.g. &lt;0.05 </a:t>
                </a:r>
                <a:r>
                  <a:rPr lang="zh-TW" altLang="en-US" dirty="0" smtClean="0"/>
                  <a:t>代表顯著</a:t>
                </a:r>
                <a:endParaRPr lang="en-US" altLang="zh-TW" dirty="0"/>
              </a:p>
              <a:p>
                <a:pPr algn="just"/>
                <a:endParaRPr lang="en-US" altLang="zh-TW" dirty="0" smtClean="0"/>
              </a:p>
              <a:p>
                <a:pPr algn="just"/>
                <a:endParaRPr lang="en-US" altLang="zh-TW" dirty="0"/>
              </a:p>
            </p:txBody>
          </p:sp>
        </mc:Choice>
        <mc:Fallback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4641850"/>
              </a:xfrm>
              <a:blipFill rotWithShape="1">
                <a:blip r:embed="rId2"/>
                <a:stretch>
                  <a:fillRect l="-1259" t="-1312" r="-1481" b="-108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假設檢定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4873074"/>
      </p:ext>
    </p:extLst>
  </p:cSld>
  <p:clrMapOvr>
    <a:masterClrMapping/>
  </p:clrMapOvr>
  <p:transition spd="slow">
    <p:pull dir="r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進行假設檢定是為了驗證實驗結果為顯著</a:t>
            </a:r>
            <a:r>
              <a:rPr lang="en-US" altLang="zh-TW" dirty="0"/>
              <a:t>(Significant)</a:t>
            </a:r>
            <a:r>
              <a:rPr lang="zh-TW" altLang="en-US" dirty="0"/>
              <a:t>。但為了驗證對立假設正確，即實驗變數之間是有相關的，則必須推翻虛無假設</a:t>
            </a:r>
            <a:r>
              <a:rPr lang="en-US" altLang="zh-TW" dirty="0"/>
              <a:t>(</a:t>
            </a:r>
            <a:r>
              <a:rPr lang="zh-TW" altLang="en-US" dirty="0"/>
              <a:t>即實驗變數之間毫無關聯</a:t>
            </a:r>
            <a:r>
              <a:rPr lang="en-US" altLang="zh-TW" dirty="0"/>
              <a:t>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非</a:t>
            </a:r>
            <a:r>
              <a:rPr lang="en-US" altLang="zh-TW" dirty="0"/>
              <a:t>A</a:t>
            </a:r>
            <a:r>
              <a:rPr lang="zh-TW" altLang="en-US" dirty="0" smtClean="0"/>
              <a:t>即</a:t>
            </a:r>
            <a:r>
              <a:rPr lang="en-US" altLang="zh-TW" dirty="0" smtClean="0"/>
              <a:t>B </a:t>
            </a:r>
            <a:r>
              <a:rPr lang="zh-TW" altLang="en-US" dirty="0" smtClean="0"/>
              <a:t>的驗證</a:t>
            </a:r>
            <a:r>
              <a:rPr lang="en-US" altLang="zh-TW" dirty="0" smtClean="0"/>
              <a:t>: </a:t>
            </a:r>
            <a:r>
              <a:rPr lang="zh-TW" altLang="en-US" dirty="0" smtClean="0"/>
              <a:t>一個為真</a:t>
            </a:r>
            <a:r>
              <a:rPr lang="en-US" altLang="zh-TW" dirty="0" smtClean="0"/>
              <a:t>(</a:t>
            </a:r>
            <a:r>
              <a:rPr lang="zh-TW" altLang="en-US" dirty="0"/>
              <a:t>對立</a:t>
            </a:r>
            <a:r>
              <a:rPr lang="zh-TW" altLang="en-US" dirty="0" smtClean="0"/>
              <a:t>假設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，另一個即非真</a:t>
            </a:r>
            <a:r>
              <a:rPr lang="en-US" altLang="zh-TW" dirty="0" smtClean="0"/>
              <a:t>(</a:t>
            </a:r>
            <a:r>
              <a:rPr lang="zh-TW" altLang="en-US" dirty="0" smtClean="0"/>
              <a:t>虛無假設</a:t>
            </a:r>
            <a:r>
              <a:rPr lang="en-US" altLang="zh-TW" dirty="0" smtClean="0"/>
              <a:t>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驗證假設檢定</a:t>
            </a:r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684182"/>
            <a:ext cx="8011200" cy="1315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9624345"/>
      </p:ext>
    </p:extLst>
  </p:cSld>
  <p:clrMapOvr>
    <a:masterClrMapping/>
  </p:clrMapOvr>
  <p:transition spd="slow">
    <p:pull dir="r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第一型誤差與第二型誤差</a:t>
            </a:r>
            <a:endParaRPr lang="zh-TW" altLang="en-US" dirty="0"/>
          </a:p>
        </p:txBody>
      </p:sp>
      <p:pic>
        <p:nvPicPr>
          <p:cNvPr id="9218" name="Picture 2" descr="http://effectsizefaq.files.wordpress.com/2010/05/type-i-and-type-ii-erro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608" y="1196752"/>
            <a:ext cx="6695807" cy="502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5367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2659166"/>
              </p:ext>
            </p:extLst>
          </p:nvPr>
        </p:nvGraphicFramePr>
        <p:xfrm>
          <a:off x="539552" y="3789040"/>
          <a:ext cx="8229600" cy="2194560"/>
        </p:xfrm>
        <a:graphic>
          <a:graphicData uri="http://schemas.openxmlformats.org/drawingml/2006/table">
            <a:tbl>
              <a:tblPr/>
              <a:tblGrid>
                <a:gridCol w="2057400"/>
                <a:gridCol w="1553344"/>
                <a:gridCol w="2561456"/>
                <a:gridCol w="2057400"/>
              </a:tblGrid>
              <a:tr h="0">
                <a:tc gridSpan="2">
                  <a:txBody>
                    <a:bodyPr/>
                    <a:lstStyle/>
                    <a:p>
                      <a:endParaRPr lang="zh-TW" altLang="en-US" sz="20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2000" b="0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/>
                      </a:r>
                      <a:br>
                        <a:rPr lang="zh-TW" altLang="en-US" sz="2000" b="0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</a:br>
                      <a:r>
                        <a:rPr lang="zh-TW" altLang="en-US" sz="2000" b="0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根據研究結果的判斷</a:t>
                      </a:r>
                      <a:endParaRPr lang="zh-TW" altLang="en-US" sz="2000" dirty="0"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TW" altLang="en-US" sz="20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拒絕</a:t>
                      </a:r>
                      <a:r>
                        <a:rPr lang="en-US" altLang="zh-TW" sz="200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H</a:t>
                      </a:r>
                      <a:r>
                        <a:rPr lang="en-US" altLang="zh-TW" sz="2000" baseline="-2500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0</a:t>
                      </a:r>
                      <a:r>
                        <a:rPr lang="zh-TW" altLang="en-US" sz="200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（零假設）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接受</a:t>
                      </a:r>
                      <a:r>
                        <a:rPr lang="en-US" sz="2000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H</a:t>
                      </a:r>
                      <a:r>
                        <a:rPr lang="en-US" sz="2000" baseline="-25000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0</a:t>
                      </a:r>
                      <a:endParaRPr lang="en-US" sz="2000" dirty="0"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2000" b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真實情況</a:t>
                      </a:r>
                      <a:endParaRPr lang="zh-TW" altLang="en-US" sz="2000"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H</a:t>
                      </a:r>
                      <a:r>
                        <a:rPr lang="en-US" sz="2000" baseline="-2500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0</a:t>
                      </a:r>
                      <a:r>
                        <a:rPr lang="zh-TW" altLang="en-US" sz="200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是真實的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錯誤判斷（型一錯誤）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正確判斷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H</a:t>
                      </a:r>
                      <a:r>
                        <a:rPr lang="en-US" sz="2000" baseline="-25000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0</a:t>
                      </a:r>
                      <a:r>
                        <a:rPr lang="zh-TW" altLang="en-US" sz="2000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是錯誤的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正確判斷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錯誤判斷（型二錯誤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決策表</a:t>
            </a:r>
            <a:endParaRPr lang="zh-TW" altLang="en-US" dirty="0"/>
          </a:p>
        </p:txBody>
      </p:sp>
      <p:graphicFrame>
        <p:nvGraphicFramePr>
          <p:cNvPr id="5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040376"/>
              </p:ext>
            </p:extLst>
          </p:nvPr>
        </p:nvGraphicFramePr>
        <p:xfrm>
          <a:off x="539552" y="1268760"/>
          <a:ext cx="8229600" cy="2194560"/>
        </p:xfrm>
        <a:graphic>
          <a:graphicData uri="http://schemas.openxmlformats.org/drawingml/2006/table">
            <a:tbl>
              <a:tblPr/>
              <a:tblGrid>
                <a:gridCol w="2057400"/>
                <a:gridCol w="1553344"/>
                <a:gridCol w="2561456"/>
                <a:gridCol w="2057400"/>
              </a:tblGrid>
              <a:tr h="0">
                <a:tc gridSpan="2">
                  <a:txBody>
                    <a:bodyPr/>
                    <a:lstStyle/>
                    <a:p>
                      <a:endParaRPr lang="zh-TW" altLang="en-US" sz="20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2000" b="0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/>
                      </a:r>
                      <a:br>
                        <a:rPr lang="zh-TW" altLang="en-US" sz="2000" b="0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</a:br>
                      <a:r>
                        <a:rPr lang="zh-TW" altLang="en-US" sz="2000" b="0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根據研究結果的判斷</a:t>
                      </a:r>
                      <a:endParaRPr lang="zh-TW" altLang="en-US" sz="2000" dirty="0"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TW" altLang="en-US" sz="20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檢驗到有懷孕</a:t>
                      </a:r>
                      <a:endParaRPr lang="zh-TW" altLang="en-US" sz="2000" dirty="0"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檢驗出沒懷孕</a:t>
                      </a:r>
                      <a:endParaRPr lang="en-US" sz="2000" dirty="0"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2000" b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真實情況</a:t>
                      </a:r>
                      <a:endParaRPr lang="zh-TW" altLang="en-US" sz="2000"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沒懷孕</a:t>
                      </a:r>
                      <a:endParaRPr lang="zh-TW" altLang="en-US" sz="2000" dirty="0"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錯誤判斷（型一錯誤）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正確判斷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有懷孕</a:t>
                      </a:r>
                      <a:endParaRPr lang="zh-TW" altLang="en-US" sz="2000" dirty="0"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正確判斷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錯誤判斷（型二錯誤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509417"/>
      </p:ext>
    </p:extLst>
  </p:cSld>
  <p:clrMapOvr>
    <a:masterClrMapping/>
  </p:clrMapOvr>
  <p:transition spd="slow">
    <p:pull dir="r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假設在一個</a:t>
                </a:r>
                <a:r>
                  <a:rPr lang="zh-TW" altLang="en-US" dirty="0"/>
                  <a:t>擲</a:t>
                </a:r>
                <a:r>
                  <a:rPr lang="zh-TW" altLang="en-US" dirty="0" smtClean="0"/>
                  <a:t>骰子賭局中，賭徒擲到六才能獲勝，要是有一賭徒於</a:t>
                </a:r>
                <a:r>
                  <a:rPr lang="en-US" altLang="zh-TW" dirty="0" smtClean="0"/>
                  <a:t>315</a:t>
                </a:r>
                <a:r>
                  <a:rPr lang="zh-TW" altLang="en-US" dirty="0" smtClean="0"/>
                  <a:t>場賭局中，獲勝</a:t>
                </a:r>
                <a:r>
                  <a:rPr lang="en-US" altLang="zh-TW" dirty="0" smtClean="0"/>
                  <a:t>92</a:t>
                </a:r>
                <a:r>
                  <a:rPr lang="zh-TW" altLang="en-US" dirty="0" smtClean="0"/>
                  <a:t>場，推斷該賭徒使用的骰子是否公平</a:t>
                </a:r>
                <a:r>
                  <a:rPr lang="en-US" altLang="zh-TW" dirty="0" smtClean="0"/>
                  <a:t>?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zh-TW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dirty="0"/>
                  <a:t>原始假設</a:t>
                </a:r>
                <a:r>
                  <a:rPr lang="en-US" altLang="zh-TW" dirty="0"/>
                  <a:t>: </a:t>
                </a:r>
                <a:r>
                  <a:rPr lang="zh-TW" altLang="en-US" dirty="0" smtClean="0"/>
                  <a:t>獲勝的機率跟我們預期的相同</a:t>
                </a:r>
                <a:r>
                  <a:rPr lang="en-US" altLang="zh-TW" dirty="0" smtClean="0"/>
                  <a:t>(=1/6)</a:t>
                </a:r>
                <a:endParaRPr lang="en-US" altLang="zh-TW" dirty="0"/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zh-TW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dirty="0"/>
                  <a:t>對立假設</a:t>
                </a:r>
                <a:r>
                  <a:rPr lang="en-US" altLang="zh-TW" dirty="0" smtClean="0"/>
                  <a:t>:</a:t>
                </a:r>
                <a:r>
                  <a:rPr lang="zh-TW" altLang="en-US" dirty="0"/>
                  <a:t>獲勝的機率跟我們預期的</a:t>
                </a:r>
                <a:r>
                  <a:rPr lang="zh-TW" altLang="en-US" dirty="0" smtClean="0"/>
                  <a:t>相異</a:t>
                </a:r>
                <a:r>
                  <a:rPr lang="en-US" altLang="zh-TW" dirty="0" smtClean="0"/>
                  <a:t>(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/>
                        <a:ea typeface="Cambria Math"/>
                      </a:rPr>
                      <m:t>≠</m:t>
                    </m:r>
                  </m:oMath>
                </a14:m>
                <a:r>
                  <a:rPr lang="en-US" altLang="zh-TW" dirty="0" smtClean="0"/>
                  <a:t>1/6)</a:t>
                </a:r>
                <a:endParaRPr lang="en-US" altLang="zh-TW" dirty="0"/>
              </a:p>
              <a:p>
                <a:endParaRPr lang="en-US" altLang="zh-TW" dirty="0" smtClean="0">
                  <a:solidFill>
                    <a:srgbClr val="5F5F00"/>
                  </a:solidFill>
                  <a:highlight>
                    <a:srgbClr val="FFFFFF"/>
                  </a:highlight>
                </a:endParaRPr>
              </a:p>
              <a:p>
                <a:pPr marL="0" indent="0">
                  <a:buNone/>
                </a:pPr>
                <a:r>
                  <a:rPr lang="en-US" altLang="zh-TW" dirty="0" err="1" smtClean="0">
                    <a:solidFill>
                      <a:srgbClr val="5F5F00"/>
                    </a:solidFill>
                    <a:highlight>
                      <a:srgbClr val="FFFFFF"/>
                    </a:highlight>
                  </a:rPr>
                  <a:t>binom.test</a:t>
                </a:r>
                <a:r>
                  <a:rPr lang="en-US" altLang="zh-TW" dirty="0" smtClean="0">
                    <a:solidFill>
                      <a:srgbClr val="00005F"/>
                    </a:solidFill>
                    <a:highlight>
                      <a:srgbClr val="FFFFFF"/>
                    </a:highlight>
                  </a:rPr>
                  <a:t>(</a:t>
                </a:r>
                <a:r>
                  <a:rPr lang="en-US" altLang="zh-TW" dirty="0" smtClean="0">
                    <a:solidFill>
                      <a:srgbClr val="5F5F00"/>
                    </a:solidFill>
                    <a:highlight>
                      <a:srgbClr val="FFFFFF"/>
                    </a:highlight>
                  </a:rPr>
                  <a:t>x</a:t>
                </a:r>
                <a:r>
                  <a:rPr lang="en-US" altLang="zh-TW" dirty="0" smtClean="0">
                    <a:solidFill>
                      <a:srgbClr val="00005F"/>
                    </a:solidFill>
                    <a:highlight>
                      <a:srgbClr val="FFFFFF"/>
                    </a:highlight>
                  </a:rPr>
                  <a:t>=</a:t>
                </a:r>
                <a:r>
                  <a:rPr lang="en-US" altLang="zh-TW" dirty="0" smtClean="0">
                    <a:solidFill>
                      <a:srgbClr val="005F00"/>
                    </a:solidFill>
                    <a:highlight>
                      <a:srgbClr val="FFFFFF"/>
                    </a:highlight>
                  </a:rPr>
                  <a:t>92</a:t>
                </a:r>
                <a:r>
                  <a:rPr lang="en-US" altLang="zh-TW" dirty="0">
                    <a:solidFill>
                      <a:srgbClr val="5F5F00"/>
                    </a:solidFill>
                    <a:highlight>
                      <a:srgbClr val="FFFFFF"/>
                    </a:highlight>
                  </a:rPr>
                  <a:t>, n</a:t>
                </a:r>
                <a:r>
                  <a:rPr lang="en-US" altLang="zh-TW" dirty="0">
                    <a:solidFill>
                      <a:srgbClr val="00005F"/>
                    </a:solidFill>
                    <a:highlight>
                      <a:srgbClr val="FFFFFF"/>
                    </a:highlight>
                  </a:rPr>
                  <a:t>=</a:t>
                </a:r>
                <a:r>
                  <a:rPr lang="en-US" altLang="zh-TW" dirty="0">
                    <a:solidFill>
                      <a:srgbClr val="005F00"/>
                    </a:solidFill>
                    <a:highlight>
                      <a:srgbClr val="FFFFFF"/>
                    </a:highlight>
                  </a:rPr>
                  <a:t>315</a:t>
                </a:r>
                <a:r>
                  <a:rPr lang="en-US" altLang="zh-TW" dirty="0">
                    <a:solidFill>
                      <a:srgbClr val="5F5F00"/>
                    </a:solidFill>
                    <a:highlight>
                      <a:srgbClr val="FFFFFF"/>
                    </a:highlight>
                  </a:rPr>
                  <a:t>, p</a:t>
                </a:r>
                <a:r>
                  <a:rPr lang="en-US" altLang="zh-TW" dirty="0">
                    <a:solidFill>
                      <a:srgbClr val="00005F"/>
                    </a:solidFill>
                    <a:highlight>
                      <a:srgbClr val="FFFFFF"/>
                    </a:highlight>
                  </a:rPr>
                  <a:t>=</a:t>
                </a:r>
                <a:r>
                  <a:rPr lang="en-US" altLang="zh-TW" dirty="0">
                    <a:solidFill>
                      <a:srgbClr val="005F00"/>
                    </a:solidFill>
                    <a:highlight>
                      <a:srgbClr val="FFFFFF"/>
                    </a:highlight>
                  </a:rPr>
                  <a:t>1</a:t>
                </a:r>
                <a:r>
                  <a:rPr lang="en-US" altLang="zh-TW" dirty="0">
                    <a:solidFill>
                      <a:srgbClr val="00005F"/>
                    </a:solidFill>
                    <a:highlight>
                      <a:srgbClr val="FFFFFF"/>
                    </a:highlight>
                  </a:rPr>
                  <a:t>/</a:t>
                </a:r>
                <a:r>
                  <a:rPr lang="en-US" altLang="zh-TW" dirty="0">
                    <a:solidFill>
                      <a:srgbClr val="005F00"/>
                    </a:solidFill>
                    <a:highlight>
                      <a:srgbClr val="FFFFFF"/>
                    </a:highlight>
                  </a:rPr>
                  <a:t>6</a:t>
                </a:r>
                <a:r>
                  <a:rPr lang="en-US" altLang="zh-TW" dirty="0">
                    <a:solidFill>
                      <a:srgbClr val="00005F"/>
                    </a:solidFill>
                    <a:highlight>
                      <a:srgbClr val="FFFFFF"/>
                    </a:highlight>
                  </a:rPr>
                  <a:t>)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1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精確二項檢定</a:t>
            </a:r>
            <a:r>
              <a:rPr lang="en-US" altLang="zh-TW" dirty="0"/>
              <a:t>(</a:t>
            </a:r>
            <a:r>
              <a:rPr lang="en-US" altLang="zh-TW" dirty="0" err="1"/>
              <a:t>binom.test</a:t>
            </a:r>
            <a:r>
              <a:rPr lang="en-US" altLang="zh-TW" dirty="0"/>
              <a:t>)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818178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用來</a:t>
                </a:r>
                <a:r>
                  <a:rPr lang="zh-TW" altLang="en-US" dirty="0" smtClean="0"/>
                  <a:t>檢視</a:t>
                </a:r>
                <a:r>
                  <a:rPr lang="zh-TW" altLang="en-US" dirty="0" smtClean="0"/>
                  <a:t>兩個群體的平均值是否有</a:t>
                </a:r>
                <a:r>
                  <a:rPr lang="zh-TW" altLang="en-US" dirty="0" smtClean="0"/>
                  <a:t>差異</a:t>
                </a:r>
                <a:endParaRPr lang="en-US" altLang="zh-TW" dirty="0"/>
              </a:p>
              <a:p>
                <a:pPr lvl="1"/>
                <a:r>
                  <a:rPr lang="zh-TW" altLang="en-US" dirty="0" smtClean="0"/>
                  <a:t>適用於樣本</a:t>
                </a:r>
                <a:r>
                  <a:rPr lang="zh-TW" altLang="en-US" dirty="0" smtClean="0"/>
                  <a:t>數較</a:t>
                </a:r>
                <a:r>
                  <a:rPr lang="zh-TW" altLang="en-US" dirty="0" smtClean="0"/>
                  <a:t>小</a:t>
                </a:r>
                <a:r>
                  <a:rPr lang="en-US" altLang="zh-TW" dirty="0" smtClean="0"/>
                  <a:t>(</a:t>
                </a:r>
                <a:r>
                  <a:rPr lang="zh-TW" altLang="en-US" dirty="0" smtClean="0"/>
                  <a:t>尚不接近常態分佈</a:t>
                </a:r>
                <a:r>
                  <a:rPr lang="en-US" altLang="zh-TW" dirty="0" smtClean="0"/>
                  <a:t>)</a:t>
                </a:r>
              </a:p>
              <a:p>
                <a:pPr lvl="1"/>
                <a:r>
                  <a:rPr lang="zh-TW" altLang="en-US" dirty="0"/>
                  <a:t>自由度越</a:t>
                </a:r>
                <a:r>
                  <a:rPr lang="zh-TW" altLang="en-US" dirty="0" smtClean="0"/>
                  <a:t>大</a:t>
                </a:r>
                <a:r>
                  <a:rPr lang="en-US" altLang="zh-TW" dirty="0" smtClean="0"/>
                  <a:t>,</a:t>
                </a:r>
                <a:r>
                  <a:rPr lang="zh-TW" altLang="en-US" dirty="0" smtClean="0"/>
                  <a:t>越接近標準常態分佈</a:t>
                </a:r>
                <a:endParaRPr lang="en-US" altLang="zh-TW" dirty="0" smtClean="0"/>
              </a:p>
              <a:p>
                <a:endParaRPr lang="en-US" altLang="zh-TW" dirty="0"/>
              </a:p>
              <a:p>
                <a:r>
                  <a:rPr lang="zh-TW" altLang="en-US" dirty="0" smtClean="0"/>
                  <a:t>問題</a:t>
                </a:r>
                <a:r>
                  <a:rPr lang="en-US" altLang="zh-TW" dirty="0" smtClean="0"/>
                  <a:t>: </a:t>
                </a:r>
                <a:r>
                  <a:rPr lang="zh-TW" altLang="en-US" dirty="0" smtClean="0"/>
                  <a:t>檢視</a:t>
                </a:r>
                <a:r>
                  <a:rPr lang="en-US" altLang="zh-TW" dirty="0" err="1" smtClean="0"/>
                  <a:t>mtcars</a:t>
                </a:r>
                <a:r>
                  <a:rPr lang="en-US" altLang="zh-TW" dirty="0" smtClean="0"/>
                  <a:t> </a:t>
                </a:r>
                <a:r>
                  <a:rPr lang="zh-TW" altLang="en-US" dirty="0" smtClean="0"/>
                  <a:t>資料集中，手動傳輸</a:t>
                </a:r>
                <a:r>
                  <a:rPr lang="en-US" altLang="zh-TW" dirty="0" smtClean="0"/>
                  <a:t>(am=0) </a:t>
                </a:r>
                <a:r>
                  <a:rPr lang="zh-TW" altLang="en-US" dirty="0" smtClean="0"/>
                  <a:t>汽車的平均</a:t>
                </a:r>
                <a:r>
                  <a:rPr lang="en-US" altLang="zh-TW" dirty="0" smtClean="0"/>
                  <a:t>mpg </a:t>
                </a:r>
                <a:r>
                  <a:rPr lang="zh-TW" altLang="en-US" dirty="0" smtClean="0"/>
                  <a:t>是否顯著較整體的平均為低</a:t>
                </a:r>
                <a:r>
                  <a:rPr lang="en-US" altLang="zh-TW" dirty="0" smtClean="0"/>
                  <a:t>?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zh-TW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dirty="0"/>
                  <a:t>原始假設</a:t>
                </a:r>
                <a:r>
                  <a:rPr lang="en-US" altLang="zh-TW" dirty="0" smtClean="0"/>
                  <a:t>: </a:t>
                </a:r>
                <a:r>
                  <a:rPr lang="zh-TW" altLang="en-US" dirty="0" smtClean="0"/>
                  <a:t>兩</a:t>
                </a:r>
                <a:r>
                  <a:rPr lang="zh-TW" altLang="en-US" dirty="0"/>
                  <a:t>個</a:t>
                </a:r>
                <a:r>
                  <a:rPr lang="zh-TW" altLang="en-US" dirty="0" smtClean="0"/>
                  <a:t>樣本的平均相似</a:t>
                </a:r>
                <a:endParaRPr lang="en-US" altLang="zh-TW" dirty="0"/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zh-TW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dirty="0"/>
                  <a:t>對立假設</a:t>
                </a:r>
                <a:r>
                  <a:rPr lang="en-US" altLang="zh-TW" dirty="0" smtClean="0"/>
                  <a:t>:</a:t>
                </a:r>
                <a:r>
                  <a:rPr lang="zh-TW" altLang="en-US" dirty="0"/>
                  <a:t> </a:t>
                </a:r>
                <a:r>
                  <a:rPr lang="zh-TW" altLang="en-US" dirty="0" smtClean="0"/>
                  <a:t>兩個樣本的平均相異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1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學生</a:t>
            </a:r>
            <a:r>
              <a:rPr lang="en-US" altLang="zh-TW" dirty="0" smtClean="0"/>
              <a:t>T</a:t>
            </a:r>
            <a:r>
              <a:rPr lang="zh-TW" altLang="en-US" dirty="0" smtClean="0"/>
              <a:t>檢定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46313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boxplot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mpg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mpg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am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ylab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"mpg"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names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overall"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"automobile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abline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h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mean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mpg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lwd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col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"red"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abline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h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mean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mpg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am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lwd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col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"blue"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檢視資料</a:t>
            </a:r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1680" y="3068960"/>
            <a:ext cx="5321003" cy="295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106190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找出是男性 </a:t>
            </a:r>
            <a:r>
              <a:rPr lang="en-US" altLang="zh-TW" dirty="0" smtClean="0"/>
              <a:t>OR </a:t>
            </a:r>
            <a:r>
              <a:rPr lang="zh-TW" altLang="en-US" dirty="0" smtClean="0"/>
              <a:t>船員的資料</a:t>
            </a:r>
            <a:endParaRPr lang="en-US" altLang="zh-TW" dirty="0" smtClean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filter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titanic, Sex 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"Male"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|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Class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"Crew"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endParaRPr lang="en-US" altLang="zh-TW" dirty="0" smtClean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r>
              <a:rPr lang="zh-TW" altLang="en-US" dirty="0" smtClean="0"/>
              <a:t>找出</a:t>
            </a:r>
            <a:r>
              <a:rPr lang="zh-TW" altLang="en-US" dirty="0"/>
              <a:t>是男性 </a:t>
            </a:r>
            <a:r>
              <a:rPr lang="en-US" altLang="zh-TW" dirty="0" smtClean="0"/>
              <a:t>AND </a:t>
            </a:r>
            <a:r>
              <a:rPr lang="zh-TW" altLang="en-US" dirty="0"/>
              <a:t>船員的</a:t>
            </a:r>
            <a:r>
              <a:rPr lang="zh-TW" altLang="en-US" dirty="0" smtClean="0"/>
              <a:t>資料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filter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titanic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Sex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"Male"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&amp;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Class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"Crew"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endParaRPr lang="en-US" altLang="zh-TW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r>
              <a:rPr lang="zh-TW" altLang="en-US" dirty="0" smtClean="0"/>
              <a:t>找出</a:t>
            </a:r>
            <a:r>
              <a:rPr lang="zh-TW" altLang="en-US" dirty="0"/>
              <a:t>艙</a:t>
            </a:r>
            <a:r>
              <a:rPr lang="zh-TW" altLang="en-US" dirty="0" smtClean="0"/>
              <a:t>等</a:t>
            </a:r>
            <a:r>
              <a:rPr lang="zh-TW" altLang="en-US" dirty="0"/>
              <a:t>在</a:t>
            </a:r>
            <a:r>
              <a:rPr lang="zh-TW" altLang="en-US" dirty="0" smtClean="0"/>
              <a:t>一等艙及船員艙的資料</a:t>
            </a:r>
            <a:endParaRPr lang="en-US" altLang="zh-TW" dirty="0" smtClean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&gt;filter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titanic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Class </a:t>
            </a:r>
            <a:r>
              <a:rPr lang="en-US" altLang="zh-TW" dirty="0">
                <a:solidFill>
                  <a:srgbClr val="AF0000"/>
                </a:solidFill>
                <a:highlight>
                  <a:srgbClr val="FFFFFF"/>
                </a:highlight>
              </a:rPr>
              <a:t>%in%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'1st'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'Crew'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可以</a:t>
            </a:r>
            <a:r>
              <a:rPr lang="zh-TW" altLang="en-US" dirty="0" smtClean="0"/>
              <a:t>使用 </a:t>
            </a:r>
            <a:r>
              <a:rPr lang="en-US" altLang="zh-TW" dirty="0" smtClean="0"/>
              <a:t>AND,</a:t>
            </a:r>
            <a:r>
              <a:rPr lang="zh-TW" altLang="en-US" dirty="0" smtClean="0"/>
              <a:t> </a:t>
            </a:r>
            <a:r>
              <a:rPr lang="en-US" altLang="zh-TW" dirty="0" smtClean="0"/>
              <a:t>OR </a:t>
            </a:r>
            <a:r>
              <a:rPr lang="zh-TW" altLang="en-US" dirty="0" smtClean="0"/>
              <a:t>與 </a:t>
            </a:r>
            <a:r>
              <a:rPr lang="en-US" altLang="zh-TW" dirty="0" smtClean="0"/>
              <a:t>IN </a:t>
            </a:r>
            <a:r>
              <a:rPr lang="zh-TW" altLang="en-US" dirty="0" smtClean="0"/>
              <a:t>來過濾資料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3146012"/>
      </p:ext>
    </p:extLst>
  </p:cSld>
  <p:clrMapOvr>
    <a:masterClrMapping/>
  </p:clrMapOvr>
  <p:transition spd="slow">
    <p:pull dir="r"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mpg.mu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mean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mpg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mpg_am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mpg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am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t.test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mpg_am,mu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mpg.mu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單樣本</a:t>
            </a:r>
            <a:r>
              <a:rPr lang="en-US" altLang="zh-TW" dirty="0" smtClean="0"/>
              <a:t>T-Test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9236191"/>
      </p:ext>
    </p:extLst>
  </p:cSld>
  <p:clrMapOvr>
    <a:masterClrMapping/>
  </p:clrMapOvr>
  <p:transition spd="slow">
    <p:pull dir="r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boxplot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mpg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~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am,ylab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mpg'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names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automatic'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'manual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abline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h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mean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mpg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am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lwd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col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"blue"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abline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h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mean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mpg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am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lwd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col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"red"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檢視自動傳輸汽車與手動傳輸的差異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7752" y="2881084"/>
            <a:ext cx="5832648" cy="323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5212320"/>
      </p:ext>
    </p:extLst>
  </p:cSld>
  <p:clrMapOvr>
    <a:masterClrMapping/>
  </p:clrMapOvr>
  <p:transition spd="slow">
    <p:pull dir="r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t.test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mpg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~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am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雙樣本</a:t>
            </a:r>
            <a:r>
              <a:rPr lang="en-US" altLang="zh-TW" dirty="0" smtClean="0"/>
              <a:t>T-Test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9651799"/>
      </p:ext>
    </p:extLst>
  </p:cSld>
  <p:clrMapOvr>
    <a:masterClrMapping/>
  </p:clrMapOvr>
  <p:transition spd="slow">
    <p:pull dir="r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檢驗兩組類別資料的分佈是否</a:t>
                </a:r>
                <a:r>
                  <a:rPr lang="zh-TW" altLang="en-US" dirty="0" smtClean="0"/>
                  <a:t>相同</a:t>
                </a:r>
                <a:endParaRPr lang="en-US" altLang="zh-TW" dirty="0" smtClean="0"/>
              </a:p>
              <a:p>
                <a:pPr lvl="1"/>
                <a:r>
                  <a:rPr lang="zh-TW" altLang="en-US" dirty="0"/>
                  <a:t>樣本</a:t>
                </a:r>
                <a:r>
                  <a:rPr lang="zh-TW" altLang="en-US" dirty="0" smtClean="0"/>
                  <a:t>為類別資料</a:t>
                </a:r>
                <a:endParaRPr lang="en-US" altLang="zh-TW" dirty="0" smtClean="0"/>
              </a:p>
              <a:p>
                <a:pPr lvl="1"/>
                <a:r>
                  <a:rPr lang="zh-TW" altLang="en-US" dirty="0" smtClean="0"/>
                  <a:t>有多於一個的獨立群組</a:t>
                </a:r>
                <a:endParaRPr lang="en-US" altLang="zh-TW" dirty="0"/>
              </a:p>
              <a:p>
                <a:endParaRPr lang="en-US" altLang="zh-TW" dirty="0" smtClean="0"/>
              </a:p>
              <a:p>
                <a:r>
                  <a:rPr lang="zh-TW" altLang="en-US" dirty="0"/>
                  <a:t>檢驗</a:t>
                </a:r>
                <a:r>
                  <a:rPr lang="zh-TW" altLang="en-US" dirty="0" smtClean="0"/>
                  <a:t>假設</a:t>
                </a:r>
                <a:endParaRPr lang="en-US" altLang="zh-TW" dirty="0" smtClean="0"/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zh-TW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dirty="0"/>
                  <a:t>原始假設</a:t>
                </a:r>
                <a:r>
                  <a:rPr lang="en-US" altLang="zh-TW" dirty="0"/>
                  <a:t>: </a:t>
                </a:r>
                <a:r>
                  <a:rPr lang="zh-TW" altLang="en-US" dirty="0"/>
                  <a:t>兩</a:t>
                </a:r>
                <a:r>
                  <a:rPr lang="zh-TW" altLang="en-US" dirty="0" smtClean="0"/>
                  <a:t>個</a:t>
                </a:r>
                <a:r>
                  <a:rPr lang="zh-TW" altLang="en-US" dirty="0"/>
                  <a:t>類別變量互為獨立</a:t>
                </a:r>
                <a:endParaRPr lang="en-US" altLang="zh-TW" dirty="0"/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zh-TW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dirty="0"/>
                  <a:t>對立假設</a:t>
                </a:r>
                <a:r>
                  <a:rPr lang="en-US" altLang="zh-TW" dirty="0"/>
                  <a:t>:</a:t>
                </a:r>
                <a:r>
                  <a:rPr lang="zh-TW" altLang="en-US" dirty="0"/>
                  <a:t> </a:t>
                </a:r>
                <a:r>
                  <a:rPr lang="zh-TW" altLang="en-US" dirty="0"/>
                  <a:t>兩</a:t>
                </a:r>
                <a:r>
                  <a:rPr lang="zh-TW" altLang="en-US" dirty="0" smtClean="0"/>
                  <a:t>個</a:t>
                </a:r>
                <a:r>
                  <a:rPr lang="zh-TW" altLang="en-US" dirty="0"/>
                  <a:t>類別變</a:t>
                </a:r>
                <a:r>
                  <a:rPr lang="zh-TW" altLang="en-US" dirty="0" smtClean="0"/>
                  <a:t>量並非獨立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1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卡方檢驗</a:t>
            </a:r>
          </a:p>
        </p:txBody>
      </p:sp>
    </p:spTree>
    <p:extLst>
      <p:ext uri="{BB962C8B-B14F-4D97-AF65-F5344CB8AC3E}">
        <p14:creationId xmlns:p14="http://schemas.microsoft.com/office/powerpoint/2010/main" val="4047599066"/>
      </p:ext>
    </p:extLst>
  </p:cSld>
  <p:clrMapOvr>
    <a:masterClrMapping/>
  </p:clrMapOvr>
  <p:transition spd="slow">
    <p:pull dir="r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產生類別資料統計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ftable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table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am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gear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 smtClean="0">
              <a:solidFill>
                <a:srgbClr val="005F5F"/>
              </a:solidFill>
              <a:highlight>
                <a:srgbClr val="FFFFFF"/>
              </a:highlight>
            </a:endParaRPr>
          </a:p>
          <a:p>
            <a:r>
              <a:rPr lang="zh-TW" altLang="en-US" dirty="0"/>
              <a:t>繪製類別資料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mosaicplot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ftable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main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"Number of Forward Gears Within Automatic and Manual Cars"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color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TRUE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mosaic plot</a:t>
            </a:r>
            <a:endParaRPr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1800" y="4158365"/>
            <a:ext cx="3736827" cy="207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2562227"/>
      </p:ext>
    </p:extLst>
  </p:cSld>
  <p:clrMapOvr>
    <a:masterClrMapping/>
  </p:clrMapOvr>
  <p:transition spd="slow">
    <p:pull dir="r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chisq.test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ftable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進行卡方檢定</a:t>
            </a:r>
          </a:p>
        </p:txBody>
      </p:sp>
    </p:spTree>
    <p:extLst>
      <p:ext uri="{BB962C8B-B14F-4D97-AF65-F5344CB8AC3E}">
        <p14:creationId xmlns:p14="http://schemas.microsoft.com/office/powerpoint/2010/main" val="664823499"/>
      </p:ext>
    </p:extLst>
  </p:cSld>
  <p:clrMapOvr>
    <a:masterClrMapping/>
  </p:clrMapOvr>
  <p:transition spd="slow">
    <p:pull dir="r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dirty="0">
                <a:solidFill>
                  <a:srgbClr val="3F3F3F"/>
                </a:solidFill>
                <a:highlight>
                  <a:srgbClr val="FFFFFF"/>
                </a:highlight>
              </a:rPr>
              <a:t>變異數分析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2030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64185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3F3F3F"/>
                </a:solidFill>
                <a:highlight>
                  <a:srgbClr val="FFFFFF"/>
                </a:highlight>
              </a:rPr>
              <a:t>ANOVA (Analysis of Variance</a:t>
            </a:r>
            <a:r>
              <a:rPr lang="en-US" altLang="zh-TW" dirty="0" smtClean="0">
                <a:solidFill>
                  <a:srgbClr val="3F3F3F"/>
                </a:solidFill>
                <a:highlight>
                  <a:srgbClr val="FFFFFF"/>
                </a:highlight>
              </a:rPr>
              <a:t>)</a:t>
            </a:r>
            <a:endParaRPr lang="en-US" altLang="zh-TW" dirty="0" smtClean="0">
              <a:solidFill>
                <a:srgbClr val="3F3F3F"/>
              </a:solidFill>
              <a:highlight>
                <a:srgbClr val="FFFFFF"/>
              </a:highlight>
            </a:endParaRPr>
          </a:p>
          <a:p>
            <a:r>
              <a:rPr lang="zh-TW" altLang="en-US" dirty="0"/>
              <a:t>檢視</a:t>
            </a:r>
            <a:r>
              <a:rPr lang="zh-TW" altLang="en-US" b="1" dirty="0" smtClean="0"/>
              <a:t>類別的自變數</a:t>
            </a:r>
            <a:r>
              <a:rPr lang="zh-TW" altLang="en-US" dirty="0" smtClean="0"/>
              <a:t>與</a:t>
            </a:r>
            <a:r>
              <a:rPr lang="zh-TW" altLang="en-US" b="1" dirty="0" smtClean="0"/>
              <a:t>連續依變數</a:t>
            </a:r>
            <a:r>
              <a:rPr lang="zh-TW" altLang="en-US" dirty="0" smtClean="0"/>
              <a:t>之間的關係，用以檢視不同組之間的平均是否</a:t>
            </a:r>
            <a:r>
              <a:rPr lang="zh-TW" altLang="en-US" dirty="0" smtClean="0"/>
              <a:t>相同</a:t>
            </a:r>
            <a:endParaRPr lang="en-US" altLang="zh-TW" dirty="0" smtClean="0"/>
          </a:p>
          <a:p>
            <a:pPr lvl="1"/>
            <a:r>
              <a:rPr lang="zh-TW" altLang="en-US" dirty="0"/>
              <a:t>比較的仍然是組與組</a:t>
            </a:r>
            <a:r>
              <a:rPr lang="zh-TW" altLang="en-US" dirty="0" smtClean="0"/>
              <a:t>之間對於</a:t>
            </a:r>
            <a:r>
              <a:rPr lang="zh-TW" altLang="en-US" dirty="0"/>
              <a:t>某一個依變數的「平均數</a:t>
            </a:r>
            <a:r>
              <a:rPr lang="zh-TW" altLang="en-US" dirty="0" smtClean="0"/>
              <a:t>」是否</a:t>
            </a:r>
            <a:r>
              <a:rPr lang="zh-TW" altLang="en-US" dirty="0"/>
              <a:t>有</a:t>
            </a:r>
            <a:r>
              <a:rPr lang="zh-TW" altLang="en-US" b="1" dirty="0"/>
              <a:t>顯著的差異</a:t>
            </a:r>
            <a:endParaRPr lang="en-US" altLang="zh-TW" dirty="0"/>
          </a:p>
          <a:p>
            <a:pPr lvl="1"/>
            <a:r>
              <a:rPr lang="en-US" altLang="zh-TW" dirty="0" smtClean="0">
                <a:solidFill>
                  <a:srgbClr val="3F3F3F"/>
                </a:solidFill>
              </a:rPr>
              <a:t>T</a:t>
            </a:r>
            <a:r>
              <a:rPr lang="zh-TW" altLang="en-US" dirty="0" smtClean="0">
                <a:solidFill>
                  <a:srgbClr val="3F3F3F"/>
                </a:solidFill>
              </a:rPr>
              <a:t>檢定可以視為變異數分析的一種</a:t>
            </a:r>
            <a:endParaRPr lang="zh-TW" altLang="en-US" dirty="0">
              <a:solidFill>
                <a:srgbClr val="3F3F3F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3F3F3F"/>
                </a:solidFill>
                <a:highlight>
                  <a:srgbClr val="FFFFFF"/>
                </a:highlight>
              </a:rPr>
              <a:t>變異數分析 </a:t>
            </a:r>
            <a:r>
              <a:rPr lang="en-US" altLang="zh-TW" dirty="0" smtClean="0">
                <a:solidFill>
                  <a:srgbClr val="3F3F3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/>
              <a:t>ANOVA)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240208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所有的樣本平均而言都能夠「組內越近」、「組間差越大」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3F3F3F"/>
                </a:solidFill>
                <a:highlight>
                  <a:srgbClr val="FFFFFF"/>
                </a:highlight>
              </a:rPr>
              <a:t>變異數分析 </a:t>
            </a:r>
            <a:r>
              <a:rPr lang="en-US" altLang="zh-TW" dirty="0">
                <a:solidFill>
                  <a:srgbClr val="3F3F3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/>
              <a:t>ANOVA)</a:t>
            </a:r>
            <a:endParaRPr lang="zh-TW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492896"/>
            <a:ext cx="5688632" cy="3435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8968630"/>
      </p:ext>
    </p:extLst>
  </p:cSld>
  <p:clrMapOvr>
    <a:masterClrMapping/>
  </p:clrMapOvr>
  <p:transition spd="slow">
    <p:pull dir="r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boxplot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mpg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~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factor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gear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xlab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'gear'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ylab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'mpg'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檢視</a:t>
            </a:r>
            <a:r>
              <a:rPr lang="en-US" altLang="zh-TW" dirty="0" smtClean="0"/>
              <a:t>gear </a:t>
            </a:r>
            <a:r>
              <a:rPr lang="zh-TW" altLang="en-US" dirty="0" smtClean="0"/>
              <a:t>與</a:t>
            </a:r>
            <a:r>
              <a:rPr lang="en-US" altLang="zh-TW" dirty="0" smtClean="0"/>
              <a:t>mpg </a:t>
            </a:r>
            <a:r>
              <a:rPr lang="zh-TW" altLang="en-US" dirty="0" smtClean="0"/>
              <a:t>的關係</a:t>
            </a:r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4465" y="2492896"/>
            <a:ext cx="6761163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438518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41850"/>
          </a:xfrm>
        </p:spPr>
        <p:txBody>
          <a:bodyPr/>
          <a:lstStyle/>
          <a:p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titanic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Sex"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"Age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)]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select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titanic, Sex, Age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 Sex   Age</a:t>
            </a:r>
          </a:p>
          <a:p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Male Child</a:t>
            </a:r>
          </a:p>
          <a:p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Male Child</a:t>
            </a:r>
          </a:p>
          <a:p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Male Child</a:t>
            </a:r>
          </a:p>
          <a:p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4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Male Child</a:t>
            </a:r>
          </a:p>
          <a:p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Female Child</a:t>
            </a:r>
          </a:p>
          <a:p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6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Female Child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選擇欄位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076056" y="1148344"/>
            <a:ext cx="2690160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000" dirty="0" smtClean="0"/>
              <a:t>原先</a:t>
            </a:r>
            <a:r>
              <a:rPr lang="en-US" altLang="zh-TW" sz="2000" dirty="0" smtClean="0"/>
              <a:t>R </a:t>
            </a:r>
            <a:r>
              <a:rPr lang="zh-TW" altLang="en-US" sz="2000" dirty="0" smtClean="0"/>
              <a:t>提供的欄位選取</a:t>
            </a:r>
            <a:endParaRPr lang="zh-TW" altLang="en-US" sz="20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5076056" y="2204864"/>
            <a:ext cx="2081019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 err="1" smtClean="0"/>
              <a:t>Dplyr</a:t>
            </a:r>
            <a:r>
              <a:rPr lang="en-US" altLang="zh-TW" sz="2000" dirty="0" smtClean="0"/>
              <a:t> </a:t>
            </a:r>
            <a:r>
              <a:rPr lang="zh-TW" altLang="en-US" sz="2000" dirty="0" smtClean="0"/>
              <a:t>的欄位選取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082251"/>
      </p:ext>
    </p:extLst>
  </p:cSld>
  <p:clrMapOvr>
    <a:masterClrMapping/>
  </p:clrMapOvr>
  <p:transition spd="slow">
    <p:pull dir="r"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oneway.test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mpg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~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factor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gear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</a:p>
          <a:p>
            <a:endParaRPr lang="en-US" altLang="zh-TW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rgbClr val="00005F"/>
                </a:solidFill>
                <a:highlight>
                  <a:srgbClr val="FFFFFF"/>
                </a:highlight>
              </a:rPr>
              <a:t>或</a:t>
            </a:r>
            <a:endParaRPr lang="en-US" altLang="zh-TW" dirty="0" smtClean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mtcars.aov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aov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mpg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~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as.factor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gear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summary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mtcars.aov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One-Way ANOVA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406123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par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mfrow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boxplot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mpg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~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gear,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subset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am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xlab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'gear'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ylab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mpg"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,main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'manual’ 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boxplot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mpg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~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gear,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subset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am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xlab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'gear'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ylab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"mpg"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main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'automatic’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如果有多個依變數</a:t>
            </a:r>
            <a:endParaRPr lang="zh-TW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9712" y="3356992"/>
            <a:ext cx="5179987" cy="287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2541394"/>
      </p:ext>
    </p:extLst>
  </p:cSld>
  <p:clrMapOvr>
    <a:masterClrMapping/>
  </p:clrMapOvr>
  <p:transition spd="slow">
    <p:pull dir="r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boxplot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mpg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~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factor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gear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)*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factor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am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xlab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'gear * transmission'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ylab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mpg"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,main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'Boxplot of mpg by gear * transmission'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檢視</a:t>
            </a:r>
            <a:r>
              <a:rPr lang="en-US" altLang="zh-TW" dirty="0" smtClean="0"/>
              <a:t>gear </a:t>
            </a:r>
            <a:r>
              <a:rPr lang="zh-TW" altLang="en-US" dirty="0" smtClean="0"/>
              <a:t>和</a:t>
            </a:r>
            <a:r>
              <a:rPr lang="en-US" altLang="zh-TW" dirty="0" smtClean="0"/>
              <a:t>transmission </a:t>
            </a:r>
            <a:r>
              <a:rPr lang="zh-TW" altLang="en-US" dirty="0" smtClean="0"/>
              <a:t>對</a:t>
            </a:r>
            <a:r>
              <a:rPr lang="en-US" altLang="zh-TW" dirty="0" smtClean="0"/>
              <a:t>mpg </a:t>
            </a:r>
            <a:r>
              <a:rPr lang="zh-TW" altLang="en-US" dirty="0" smtClean="0"/>
              <a:t>的關係</a:t>
            </a:r>
            <a:endParaRPr lang="zh-TW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2580762"/>
            <a:ext cx="6473131" cy="359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7465470"/>
      </p:ext>
    </p:extLst>
  </p:cSld>
  <p:clrMapOvr>
    <a:masterClrMapping/>
  </p:clrMapOvr>
  <p:transition spd="slow">
    <p:pull dir="r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mpg_anova2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aov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mpg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~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factor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gear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)*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factor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am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summary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mpg_anova2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Two-Way ANOVA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4613689"/>
      </p:ext>
    </p:extLst>
  </p:cSld>
  <p:clrMapOvr>
    <a:masterClrMapping/>
  </p:clrMapOvr>
  <p:transition spd="slow">
    <p:pull dir="r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en-US" altLang="zh-TW" cap="none" dirty="0" smtClean="0">
                <a:latin typeface="Arial" charset="0"/>
                <a:cs typeface="Arial" charset="0"/>
              </a:rPr>
              <a:t>R </a:t>
            </a:r>
            <a:r>
              <a:rPr lang="zh-TW" altLang="en-US" cap="none" dirty="0" smtClean="0">
                <a:latin typeface="Arial" charset="0"/>
                <a:cs typeface="Arial" charset="0"/>
              </a:rPr>
              <a:t>與品質控制</a:t>
            </a:r>
          </a:p>
        </p:txBody>
      </p:sp>
    </p:spTree>
    <p:extLst>
      <p:ext uri="{BB962C8B-B14F-4D97-AF65-F5344CB8AC3E}">
        <p14:creationId xmlns:p14="http://schemas.microsoft.com/office/powerpoint/2010/main" val="277711218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Quality Control Chart  </a:t>
            </a:r>
          </a:p>
          <a:p>
            <a:pPr marL="457200" lvl="1" indent="0">
              <a:buNone/>
            </a:pPr>
            <a:r>
              <a:rPr lang="en-US" altLang="zh-TW" dirty="0"/>
              <a:t>&gt; </a:t>
            </a:r>
            <a:r>
              <a:rPr lang="en-US" altLang="zh-TW" dirty="0" err="1"/>
              <a:t>install.packages</a:t>
            </a:r>
            <a:r>
              <a:rPr lang="en-US" altLang="zh-TW" dirty="0"/>
              <a:t>("</a:t>
            </a:r>
            <a:r>
              <a:rPr lang="en-US" altLang="zh-TW" dirty="0" err="1"/>
              <a:t>qcc</a:t>
            </a:r>
            <a:r>
              <a:rPr lang="en-US" altLang="zh-TW" dirty="0" smtClean="0"/>
              <a:t>")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TW" dirty="0" smtClean="0"/>
              <a:t>library(</a:t>
            </a:r>
            <a:r>
              <a:rPr lang="en-US" altLang="zh-TW" dirty="0" err="1" smtClean="0"/>
              <a:t>qcc</a:t>
            </a:r>
            <a:r>
              <a:rPr lang="en-US" altLang="zh-TW" dirty="0" smtClean="0"/>
              <a:t>)</a:t>
            </a:r>
          </a:p>
          <a:p>
            <a:pPr lvl="1">
              <a:buFont typeface="Wingdings" pitchFamily="2" charset="2"/>
              <a:buChar char="Ø"/>
            </a:pPr>
            <a:endParaRPr lang="en-US" altLang="zh-TW" dirty="0"/>
          </a:p>
          <a:p>
            <a:r>
              <a:rPr lang="en-US" altLang="zh-TW" dirty="0"/>
              <a:t>Statistical Process Control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&gt; </a:t>
            </a:r>
            <a:r>
              <a:rPr lang="en-US" altLang="zh-TW" dirty="0" err="1" smtClean="0"/>
              <a:t>install.packages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spc</a:t>
            </a:r>
            <a:r>
              <a:rPr lang="en-US" altLang="zh-TW" dirty="0" smtClean="0"/>
              <a:t>")</a:t>
            </a:r>
          </a:p>
          <a:p>
            <a:pPr lvl="1"/>
            <a:r>
              <a:rPr lang="en-US" altLang="zh-TW" dirty="0" smtClean="0"/>
              <a:t>&gt; </a:t>
            </a:r>
            <a:r>
              <a:rPr lang="en-US" altLang="zh-TW" dirty="0"/>
              <a:t>library(</a:t>
            </a:r>
            <a:r>
              <a:rPr lang="en-US" altLang="zh-TW" dirty="0" err="1"/>
              <a:t>spc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品質控制套件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346276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64185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 err="1">
                <a:solidFill>
                  <a:srgbClr val="5F5F00"/>
                </a:solidFill>
                <a:highlight>
                  <a:srgbClr val="FFFFFF"/>
                </a:highlight>
              </a:rPr>
              <a:t>cause.and.effect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    cause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list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        Measurements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"Micrometers"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"Microscopes"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"Inspectors"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        Materials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"Alloys"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"Lubricants"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"Suppliers"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        Personnel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600" dirty="0" err="1">
                <a:solidFill>
                  <a:srgbClr val="005F5F"/>
                </a:solidFill>
                <a:highlight>
                  <a:srgbClr val="FFFFFF"/>
                </a:highlight>
              </a:rPr>
              <a:t>Shofts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"Supervisors"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"Training"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"Operators"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        Environment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"Condensation"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"Moisture"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        Methods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"Brake"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"Engager"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"Angle"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        Machines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"Speed"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"Lathes"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"Bits"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"Sockets"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    , effect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"Surface Flaws"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    , </a:t>
            </a:r>
            <a:r>
              <a:rPr lang="en-US" altLang="zh-TW" sz="1600" dirty="0" err="1">
                <a:solidFill>
                  <a:srgbClr val="5F5F00"/>
                </a:solidFill>
                <a:highlight>
                  <a:srgbClr val="FFFFFF"/>
                </a:highlight>
              </a:rPr>
              <a:t>titl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"Cause-and-Effect Diagram"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    , </a:t>
            </a:r>
            <a:r>
              <a:rPr lang="en-US" altLang="zh-TW" sz="1600" dirty="0" err="1">
                <a:solidFill>
                  <a:srgbClr val="5F5F00"/>
                </a:solidFill>
                <a:highlight>
                  <a:srgbClr val="FFFFFF"/>
                </a:highlight>
              </a:rPr>
              <a:t>cex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0.9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    , font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zh-TW" altLang="en-US" sz="16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因果圖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959" y="3429000"/>
            <a:ext cx="4898529" cy="2788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3960939"/>
      </p:ext>
    </p:extLst>
  </p:cSld>
  <p:clrMapOvr>
    <a:masterClrMapping/>
  </p:clrMapOvr>
  <p:transition spd="slow">
    <p:pull dir="r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 err="1">
                <a:solidFill>
                  <a:srgbClr val="5F5F00"/>
                </a:solidFill>
                <a:highlight>
                  <a:srgbClr val="FFFFFF"/>
                </a:highlight>
              </a:rPr>
              <a:t>pistonrings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attach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 err="1">
                <a:solidFill>
                  <a:srgbClr val="5F5F00"/>
                </a:solidFill>
                <a:highlight>
                  <a:srgbClr val="FFFFFF"/>
                </a:highlight>
              </a:rPr>
              <a:t>pistonrings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diameter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 err="1">
                <a:solidFill>
                  <a:srgbClr val="5F5F00"/>
                </a:solidFill>
                <a:highlight>
                  <a:srgbClr val="FFFFFF"/>
                </a:highlight>
              </a:rPr>
              <a:t>qcc.groups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diameter, 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sample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q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 err="1">
                <a:solidFill>
                  <a:srgbClr val="5F5F00"/>
                </a:solidFill>
                <a:highlight>
                  <a:srgbClr val="FFFFFF"/>
                </a:highlight>
              </a:rPr>
              <a:t>qcc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diameter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25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type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600" dirty="0" err="1">
                <a:solidFill>
                  <a:srgbClr val="005F5F"/>
                </a:solidFill>
                <a:highlight>
                  <a:srgbClr val="FFFFFF"/>
                </a:highlight>
              </a:rPr>
              <a:t>xbar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600" dirty="0" err="1">
                <a:solidFill>
                  <a:srgbClr val="5F5F00"/>
                </a:solidFill>
                <a:highlight>
                  <a:srgbClr val="FFFFFF"/>
                </a:highlight>
              </a:rPr>
              <a:t>nsigmas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plot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87005F"/>
                </a:solidFill>
                <a:highlight>
                  <a:srgbClr val="FFFFFF"/>
                </a:highlight>
              </a:rPr>
              <a:t>FALSE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5F5F00"/>
                </a:solidFill>
                <a:highlight>
                  <a:srgbClr val="FFFFFF"/>
                </a:highlight>
              </a:rPr>
              <a:t>process.capability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q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600" dirty="0" err="1">
                <a:solidFill>
                  <a:srgbClr val="5F5F00"/>
                </a:solidFill>
                <a:highlight>
                  <a:srgbClr val="FFFFFF"/>
                </a:highlight>
              </a:rPr>
              <a:t>spec.limits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73.95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74.05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5F5F00"/>
                </a:solidFill>
                <a:highlight>
                  <a:srgbClr val="FFFFFF"/>
                </a:highlight>
              </a:rPr>
              <a:t>process.capability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q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600" dirty="0" err="1">
                <a:solidFill>
                  <a:srgbClr val="5F5F00"/>
                </a:solidFill>
                <a:highlight>
                  <a:srgbClr val="FFFFFF"/>
                </a:highlight>
              </a:rPr>
              <a:t>spec.limits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73.95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74.05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target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74.02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5F5F00"/>
                </a:solidFill>
                <a:highlight>
                  <a:srgbClr val="FFFFFF"/>
                </a:highlight>
              </a:rPr>
              <a:t>process.capability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q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600" dirty="0" err="1">
                <a:solidFill>
                  <a:srgbClr val="5F5F00"/>
                </a:solidFill>
                <a:highlight>
                  <a:srgbClr val="FFFFFF"/>
                </a:highlight>
              </a:rPr>
              <a:t>spec.limits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73.99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74.01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5F5F00"/>
                </a:solidFill>
                <a:highlight>
                  <a:srgbClr val="FFFFFF"/>
                </a:highlight>
              </a:rPr>
              <a:t>process.capability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q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600" dirty="0" err="1">
                <a:solidFill>
                  <a:srgbClr val="5F5F00"/>
                </a:solidFill>
                <a:highlight>
                  <a:srgbClr val="FFFFFF"/>
                </a:highlight>
              </a:rPr>
              <a:t>spec.limits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73.99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74.10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zh-TW" altLang="en-US" sz="16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製程能力分析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922" y="3429000"/>
            <a:ext cx="3995078" cy="276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1778002"/>
      </p:ext>
    </p:extLst>
  </p:cSld>
  <p:clrMapOvr>
    <a:masterClrMapping/>
  </p:clrMapOvr>
  <p:transition spd="slow">
    <p:pull dir="r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defect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80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27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66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94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33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names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defect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"price code"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"schedule date"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"supplier code"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"contact num."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"part num."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5F5F00"/>
                </a:solidFill>
                <a:highlight>
                  <a:srgbClr val="FFFFFF"/>
                </a:highlight>
              </a:rPr>
              <a:t>pareto.chart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defect, </a:t>
            </a:r>
            <a:r>
              <a:rPr lang="en-US" altLang="zh-TW" sz="1600" dirty="0" err="1">
                <a:solidFill>
                  <a:srgbClr val="5F5F00"/>
                </a:solidFill>
                <a:highlight>
                  <a:srgbClr val="FFFFFF"/>
                </a:highlight>
              </a:rPr>
              <a:t>ylab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"Error frequency"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pareto.chart</a:t>
            </a:r>
            <a:r>
              <a:rPr lang="es-E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s-E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defect, ylab </a:t>
            </a:r>
            <a:r>
              <a:rPr lang="es-E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s-E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"Error frequency"</a:t>
            </a:r>
            <a:r>
              <a:rPr lang="es-E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xlab </a:t>
            </a:r>
            <a:r>
              <a:rPr lang="es-E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s-E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"Error causes"</a:t>
            </a:r>
            <a:r>
              <a:rPr lang="es-E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las</a:t>
            </a:r>
            <a:r>
              <a:rPr lang="es-E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s-E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s-E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s-E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600" dirty="0">
                <a:solidFill>
                  <a:srgbClr val="87875F"/>
                </a:solidFill>
                <a:highlight>
                  <a:srgbClr val="FFFFFF"/>
                </a:highlight>
              </a:rPr>
              <a:t># las={0,1,2,3}</a:t>
            </a:r>
            <a:endParaRPr lang="es-E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5F5F00"/>
                </a:solidFill>
                <a:highlight>
                  <a:srgbClr val="FFFFFF"/>
                </a:highlight>
              </a:rPr>
              <a:t>pareto.chart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defect, </a:t>
            </a:r>
            <a:r>
              <a:rPr lang="en-US" altLang="zh-TW" sz="1600" dirty="0" err="1">
                <a:solidFill>
                  <a:srgbClr val="5F5F00"/>
                </a:solidFill>
                <a:highlight>
                  <a:srgbClr val="FFFFFF"/>
                </a:highlight>
              </a:rPr>
              <a:t>ylab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"Error frequency"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col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rainbow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length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defect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)))</a:t>
            </a:r>
            <a:endParaRPr lang="zh-TW" altLang="en-US" sz="16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缺陷分析圖 </a:t>
            </a:r>
            <a:r>
              <a:rPr lang="en-US" altLang="zh-TW" dirty="0" smtClean="0"/>
              <a:t>(Pareto Chart)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344736"/>
            <a:ext cx="4139950" cy="2867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262755"/>
      </p:ext>
    </p:extLst>
  </p:cSld>
  <p:clrMapOvr>
    <a:masterClrMapping/>
  </p:clrMapOvr>
  <p:transition spd="slow">
    <p:pull dir="r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circuit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summary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circuit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boxplot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circuit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~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circuit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trial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plot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circuit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type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"b"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散佈圖與箱型圖</a:t>
            </a:r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475" y="3212976"/>
            <a:ext cx="4306998" cy="2982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573016"/>
            <a:ext cx="3787131" cy="2622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0993262"/>
      </p:ext>
    </p:extLst>
  </p:cSld>
  <p:clrMapOvr>
    <a:masterClrMapping/>
  </p:clrMapOvr>
  <p:transition spd="slow">
    <p:pull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選擇性別到生存的欄位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&gt; select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titanic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Sex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Survived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 lvl="1"/>
            <a:endParaRPr lang="en-US" altLang="zh-TW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r>
              <a:rPr lang="zh-TW" altLang="en-US" dirty="0"/>
              <a:t>選擇包含</a:t>
            </a:r>
            <a:r>
              <a:rPr lang="en-US" altLang="zh-TW" dirty="0"/>
              <a:t>S </a:t>
            </a:r>
            <a:r>
              <a:rPr lang="zh-TW" altLang="en-US" dirty="0"/>
              <a:t>的欄位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&gt; select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titanic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contains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"S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</a:p>
          <a:p>
            <a:pPr marL="457200" lvl="1" indent="0">
              <a:buNone/>
            </a:pPr>
            <a:endParaRPr lang="en-US" altLang="zh-TW" dirty="0" smtClean="0"/>
          </a:p>
          <a:p>
            <a:r>
              <a:rPr lang="zh-TW" altLang="en-US" dirty="0" smtClean="0"/>
              <a:t> 也可以混用兩者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進階欄位選擇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7336691"/>
      </p:ext>
    </p:extLst>
  </p:cSld>
  <p:clrMapOvr>
    <a:masterClrMapping/>
  </p:clrMapOvr>
  <p:transition spd="slow">
    <p:pull dir="r"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4185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circuit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q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qcc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((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circuit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[(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circuit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trial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, sizes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=(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circuit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size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[(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circuit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trial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, type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"c"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plot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87005F"/>
                </a:solidFill>
                <a:highlight>
                  <a:srgbClr val="FFFFFF"/>
                </a:highlight>
              </a:rPr>
              <a:t>FALSE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beta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oc.curves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q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round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beta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, digits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4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OC Curves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774144"/>
            <a:ext cx="4896544" cy="3391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226019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qcc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circuit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circuit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trial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sizes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circuit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size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circuit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trial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type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"c"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品質管制圖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566252"/>
            <a:ext cx="5114553" cy="354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274158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41850"/>
          </a:xfrm>
        </p:spPr>
        <p:txBody>
          <a:bodyPr/>
          <a:lstStyle/>
          <a:p>
            <a:r>
              <a:rPr lang="zh-TW" altLang="en-US" dirty="0" smtClean="0"/>
              <a:t>鏈接</a:t>
            </a:r>
            <a:r>
              <a:rPr lang="en-US" altLang="zh-TW" dirty="0" smtClean="0"/>
              <a:t>(Chaining)</a:t>
            </a:r>
          </a:p>
          <a:p>
            <a:pPr lvl="1"/>
            <a:r>
              <a:rPr lang="en-US" altLang="zh-TW" dirty="0" smtClean="0"/>
              <a:t>%&gt;%</a:t>
            </a:r>
            <a:r>
              <a:rPr lang="zh-TW" altLang="en-US" dirty="0" smtClean="0"/>
              <a:t> </a:t>
            </a:r>
            <a:r>
              <a:rPr lang="en-US" altLang="zh-TW" dirty="0" smtClean="0"/>
              <a:t>(Then)</a:t>
            </a:r>
          </a:p>
          <a:p>
            <a:pPr lvl="1"/>
            <a:r>
              <a:rPr lang="zh-TW" altLang="en-US" dirty="0" smtClean="0"/>
              <a:t>來自 </a:t>
            </a:r>
            <a:r>
              <a:rPr lang="en-US" altLang="zh-TW" dirty="0" err="1"/>
              <a:t>magrittr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1:10 + 1:10 </a:t>
            </a:r>
            <a:r>
              <a:rPr lang="en-US" altLang="zh-TW" dirty="0"/>
              <a:t>%&gt;% sum() %&gt;% </a:t>
            </a:r>
            <a:r>
              <a:rPr lang="en-US" altLang="zh-TW" dirty="0" err="1"/>
              <a:t>sqrt</a:t>
            </a:r>
            <a:r>
              <a:rPr lang="en-US" altLang="zh-TW" dirty="0" smtClean="0"/>
              <a:t>()</a:t>
            </a:r>
          </a:p>
          <a:p>
            <a:pPr lvl="1"/>
            <a:endParaRPr lang="en-US" altLang="zh-TW" sz="1100" dirty="0" smtClean="0"/>
          </a:p>
          <a:p>
            <a:r>
              <a:rPr lang="zh-TW" altLang="en-US" dirty="0" smtClean="0"/>
              <a:t>使用巢狀結構混和過濾與選擇欄位的用法</a:t>
            </a:r>
            <a:endParaRPr lang="en-US" altLang="zh-TW" dirty="0" smtClean="0"/>
          </a:p>
          <a:p>
            <a:pPr lvl="1"/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filter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titanic, Sex, Class, Age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Age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"Child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 lvl="1"/>
            <a:endParaRPr lang="en-US" altLang="zh-TW" sz="1100" dirty="0" smtClean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r>
              <a:rPr lang="zh-TW" altLang="en-US" dirty="0" smtClean="0"/>
              <a:t>使用</a:t>
            </a:r>
            <a:r>
              <a:rPr lang="en-US" altLang="zh-TW" dirty="0" smtClean="0"/>
              <a:t>Then (%&gt;%)</a:t>
            </a:r>
            <a:endParaRPr lang="en-US" altLang="zh-TW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pPr marL="457200" lvl="1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titanic </a:t>
            </a:r>
            <a:r>
              <a:rPr lang="en-US" altLang="zh-TW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57200" lvl="1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select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Sex, Class, Age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57200" lvl="1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filter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Age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"Child"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但如果我想同時選擇欄位又過濾資料呢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680369"/>
      </p:ext>
    </p:extLst>
  </p:cSld>
  <p:clrMapOvr>
    <a:masterClrMapping/>
  </p:clrMapOvr>
  <p:transition spd="slow">
    <p:pull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641850"/>
          </a:xfrm>
        </p:spPr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Arrange </a:t>
            </a:r>
            <a:r>
              <a:rPr lang="zh-TW" altLang="en-US" dirty="0" smtClean="0"/>
              <a:t>可以將資料做排序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titanic </a:t>
            </a:r>
            <a:r>
              <a:rPr lang="en-US" altLang="zh-TW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select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Sex, Class,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Freq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Age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filter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Age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"Child"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arrange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Freq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 marL="400050" lvl="1" indent="0">
              <a:buNone/>
            </a:pPr>
            <a:endParaRPr lang="en-US" altLang="zh-TW" dirty="0" smtClean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r>
              <a:rPr lang="zh-TW" altLang="en-US" dirty="0" smtClean="0"/>
              <a:t>由</a:t>
            </a:r>
            <a:r>
              <a:rPr lang="zh-TW" altLang="en-US" dirty="0"/>
              <a:t>大到小</a:t>
            </a:r>
            <a:r>
              <a:rPr lang="zh-TW" altLang="en-US" dirty="0" smtClean="0"/>
              <a:t>排序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desc</a:t>
            </a:r>
            <a:r>
              <a:rPr lang="en-US" altLang="zh-TW" dirty="0" smtClean="0"/>
              <a:t>)</a:t>
            </a:r>
            <a:endParaRPr lang="en-US" altLang="zh-TW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titanic </a:t>
            </a:r>
            <a:r>
              <a:rPr lang="en-US" altLang="zh-TW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select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Sex, Class,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Freq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Age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filter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Age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"Child"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arrange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desc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Freq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資料做排序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084168" y="2924944"/>
            <a:ext cx="2843727" cy="147732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如同</a:t>
            </a:r>
            <a:endParaRPr lang="en-US" altLang="zh-TW" dirty="0" smtClean="0"/>
          </a:p>
          <a:p>
            <a:r>
              <a:rPr lang="en-US" altLang="zh-TW" dirty="0" smtClean="0"/>
              <a:t>SELECT Sex, Class, </a:t>
            </a:r>
            <a:r>
              <a:rPr lang="en-US" altLang="zh-TW" dirty="0" err="1" smtClean="0"/>
              <a:t>Freq</a:t>
            </a:r>
            <a:r>
              <a:rPr lang="en-US" altLang="zh-TW" dirty="0" smtClean="0"/>
              <a:t>, Age </a:t>
            </a:r>
          </a:p>
          <a:p>
            <a:r>
              <a:rPr lang="en-US" altLang="zh-TW" dirty="0" smtClean="0"/>
              <a:t>FROM titanic </a:t>
            </a:r>
          </a:p>
          <a:p>
            <a:r>
              <a:rPr lang="en-US" altLang="zh-TW" dirty="0" smtClean="0"/>
              <a:t>WHERE Age = “Child” </a:t>
            </a:r>
          </a:p>
          <a:p>
            <a:r>
              <a:rPr lang="en-US" altLang="zh-TW" dirty="0" smtClean="0"/>
              <a:t>ORDER BY </a:t>
            </a:r>
            <a:r>
              <a:rPr lang="en-US" altLang="zh-TW" dirty="0" err="1" smtClean="0"/>
              <a:t>Freq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2708054"/>
      </p:ext>
    </p:extLst>
  </p:cSld>
  <p:clrMapOvr>
    <a:masterClrMapping/>
  </p:clrMapOvr>
  <p:transition spd="slow">
    <p:pull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63414"/>
            <a:ext cx="8229600" cy="4641850"/>
          </a:xfrm>
        </p:spPr>
        <p:txBody>
          <a:bodyPr/>
          <a:lstStyle/>
          <a:p>
            <a:r>
              <a:rPr lang="zh-TW" altLang="en-US" dirty="0" smtClean="0"/>
              <a:t>計算總和</a:t>
            </a:r>
            <a:endParaRPr lang="en-US" altLang="zh-TW" dirty="0" smtClean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freqsum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titanic </a:t>
            </a:r>
            <a:r>
              <a:rPr lang="en-US" altLang="zh-TW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    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Freq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    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sum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</a:p>
          <a:p>
            <a:pPr marL="0" indent="0">
              <a:buNone/>
            </a:pPr>
            <a:endParaRPr lang="en-US" altLang="zh-TW" sz="1000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r>
              <a:rPr lang="zh-TW" altLang="en-US" dirty="0" smtClean="0">
                <a:highlight>
                  <a:srgbClr val="FFFFFF"/>
                </a:highlight>
              </a:rPr>
              <a:t>使用</a:t>
            </a:r>
            <a:r>
              <a:rPr lang="en-US" altLang="zh-TW" dirty="0" smtClean="0">
                <a:highlight>
                  <a:srgbClr val="FFFFFF"/>
                </a:highlight>
              </a:rPr>
              <a:t>mutate </a:t>
            </a:r>
            <a:r>
              <a:rPr lang="zh-TW" altLang="en-US" dirty="0" smtClean="0">
                <a:highlight>
                  <a:srgbClr val="FFFFFF"/>
                </a:highlight>
              </a:rPr>
              <a:t>新增欄位</a:t>
            </a:r>
            <a:endParaRPr lang="en-US" altLang="zh-TW" dirty="0" smtClean="0"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titanic </a:t>
            </a:r>
            <a:r>
              <a:rPr lang="en-US" altLang="zh-TW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select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Sex,Age,Freq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mutate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portion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Freq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/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freqsum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 marL="400050" lvl="1" indent="0">
              <a:buNone/>
            </a:pPr>
            <a:endParaRPr lang="en-US" altLang="zh-TW" sz="1000" dirty="0" smtClean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pPr marL="457200" indent="-457200"/>
            <a:r>
              <a:rPr lang="zh-TW" altLang="en-US" dirty="0" smtClean="0">
                <a:highlight>
                  <a:srgbClr val="FFFFFF"/>
                </a:highlight>
              </a:rPr>
              <a:t>儲存新欄位</a:t>
            </a:r>
            <a:endParaRPr lang="en-US" altLang="zh-TW" dirty="0" smtClean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titanic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titanic </a:t>
            </a:r>
            <a:r>
              <a:rPr lang="en-US" altLang="zh-TW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mutate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portion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Freq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/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freqsum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新增欄位 </a:t>
            </a:r>
            <a:r>
              <a:rPr lang="en-US" altLang="zh-TW" dirty="0" smtClean="0"/>
              <a:t>(mutate)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894191"/>
      </p:ext>
    </p:extLst>
  </p:cSld>
  <p:clrMapOvr>
    <a:masterClrMapping/>
  </p:clrMapOvr>
  <p:transition spd="slow">
    <p:pull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分組計算函式</a:t>
            </a:r>
            <a:endParaRPr lang="en-US" altLang="zh-TW" dirty="0"/>
          </a:p>
          <a:p>
            <a:pPr lvl="1"/>
            <a:r>
              <a:rPr lang="en-US" altLang="zh-TW" dirty="0" err="1"/>
              <a:t>group_by</a:t>
            </a:r>
            <a:r>
              <a:rPr lang="en-US" altLang="zh-TW" dirty="0"/>
              <a:t>: </a:t>
            </a:r>
            <a:r>
              <a:rPr lang="zh-TW" altLang="en-US" dirty="0"/>
              <a:t>  分組依據</a:t>
            </a:r>
            <a:endParaRPr lang="en-US" altLang="zh-TW" dirty="0"/>
          </a:p>
          <a:p>
            <a:pPr lvl="1"/>
            <a:r>
              <a:rPr lang="en-US" altLang="zh-TW" dirty="0" err="1"/>
              <a:t>summarise</a:t>
            </a:r>
            <a:r>
              <a:rPr lang="en-US" altLang="zh-TW" dirty="0"/>
              <a:t>: </a:t>
            </a:r>
            <a:r>
              <a:rPr lang="zh-TW" altLang="en-US" dirty="0"/>
              <a:t>依組別計算結果</a:t>
            </a:r>
            <a:endParaRPr lang="en-US" altLang="zh-TW" dirty="0"/>
          </a:p>
          <a:p>
            <a:endParaRPr lang="en-US" altLang="zh-TW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r>
              <a:rPr lang="zh-TW" altLang="en-US" dirty="0"/>
              <a:t>統計各性別的人次總和</a:t>
            </a:r>
            <a:endParaRPr lang="en-US" altLang="zh-TW" dirty="0"/>
          </a:p>
          <a:p>
            <a:pPr marL="400050" lvl="1" indent="0">
              <a:buNone/>
            </a:pP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titanic </a:t>
            </a:r>
            <a:r>
              <a:rPr lang="en-US" altLang="zh-TW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group_by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Sex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summarise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Sexsum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Freq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na.rm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TRUE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分組計算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group_by</a:t>
            </a:r>
            <a:r>
              <a:rPr lang="en-US" altLang="zh-TW" dirty="0" smtClean="0"/>
              <a:t>, </a:t>
            </a:r>
            <a:r>
              <a:rPr lang="en-US" altLang="zh-TW" dirty="0" err="1"/>
              <a:t>s</a:t>
            </a:r>
            <a:r>
              <a:rPr lang="en-US" altLang="zh-TW" dirty="0" err="1" smtClean="0"/>
              <a:t>ummarise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8300135"/>
      </p:ext>
    </p:extLst>
  </p:cSld>
  <p:clrMapOvr>
    <a:masterClrMapping/>
  </p:clrMapOvr>
  <p:transition spd="slow">
    <p:pull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340768"/>
            <a:ext cx="8435280" cy="4641850"/>
          </a:xfrm>
        </p:spPr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summarise_each</a:t>
            </a:r>
            <a:r>
              <a:rPr lang="en-US" altLang="zh-TW" dirty="0" smtClean="0"/>
              <a:t> </a:t>
            </a:r>
            <a:r>
              <a:rPr lang="zh-TW" altLang="en-US" dirty="0" smtClean="0"/>
              <a:t>統計</a:t>
            </a:r>
            <a:r>
              <a:rPr lang="en-US" altLang="zh-TW" dirty="0" smtClean="0"/>
              <a:t>portion </a:t>
            </a:r>
            <a:r>
              <a:rPr lang="zh-TW" altLang="en-US" dirty="0" smtClean="0"/>
              <a:t>與 </a:t>
            </a:r>
            <a:r>
              <a:rPr lang="en-US" altLang="zh-TW" dirty="0" err="1" smtClean="0"/>
              <a:t>Freq</a:t>
            </a:r>
            <a:r>
              <a:rPr lang="en-US" altLang="zh-TW" dirty="0" smtClean="0"/>
              <a:t> </a:t>
            </a:r>
            <a:r>
              <a:rPr lang="zh-TW" altLang="en-US" dirty="0" smtClean="0"/>
              <a:t>的總和</a:t>
            </a:r>
            <a:endParaRPr lang="en-US" altLang="zh-TW" dirty="0" smtClean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titanic </a:t>
            </a:r>
            <a:r>
              <a:rPr lang="en-US" altLang="zh-TW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group_by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Sex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summarise_each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funs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Freq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portion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Source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local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frame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x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 Sex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Freq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portion</a:t>
            </a:r>
          </a:p>
          <a:p>
            <a:pPr marL="400050" lvl="1" indent="0">
              <a:buNone/>
            </a:pP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Male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1731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0.7864607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Female 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470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0.2135393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統計多個欄位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796136" y="5476582"/>
            <a:ext cx="1991827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還有 </a:t>
            </a:r>
            <a:r>
              <a:rPr lang="en-US" altLang="zh-TW" dirty="0" err="1" smtClean="0"/>
              <a:t>mutate_each</a:t>
            </a:r>
            <a:r>
              <a:rPr lang="en-US" altLang="zh-TW" dirty="0"/>
              <a:t> 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2553356"/>
      </p:ext>
    </p:extLst>
  </p:cSld>
  <p:clrMapOvr>
    <a:masterClrMapping/>
  </p:clrMapOvr>
  <p:transition spd="slow">
    <p:pull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en-US" altLang="zh-TW" cap="none" dirty="0" smtClean="0">
                <a:latin typeface="Arial" charset="0"/>
                <a:cs typeface="Arial" charset="0"/>
              </a:rPr>
              <a:t>EXCEL </a:t>
            </a:r>
            <a:r>
              <a:rPr lang="zh-TW" altLang="en-US" cap="none" dirty="0" smtClean="0">
                <a:latin typeface="Arial" charset="0"/>
                <a:cs typeface="Arial" charset="0"/>
              </a:rPr>
              <a:t>資料處理</a:t>
            </a:r>
          </a:p>
        </p:txBody>
      </p:sp>
    </p:spTree>
    <p:extLst>
      <p:ext uri="{BB962C8B-B14F-4D97-AF65-F5344CB8AC3E}">
        <p14:creationId xmlns:p14="http://schemas.microsoft.com/office/powerpoint/2010/main" val="103653143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可針對不同資料同時做統計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titanic </a:t>
            </a:r>
            <a:r>
              <a:rPr lang="en-US" altLang="zh-TW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57200" lvl="1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group_by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Class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57200" lvl="1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summarise_each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funs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min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., na.rm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TRUE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max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., na.rm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TRUE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matches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Freq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針對多個欄位做統計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245989"/>
      </p:ext>
    </p:extLst>
  </p:cSld>
  <p:clrMapOvr>
    <a:masterClrMapping/>
  </p:clrMapOvr>
  <p:transition spd="slow">
    <p:pull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一般計數</a:t>
            </a:r>
            <a:endParaRPr lang="en-US" altLang="zh-TW" dirty="0" smtClean="0"/>
          </a:p>
          <a:p>
            <a:pPr marL="400050" lvl="1" indent="0">
              <a:buNone/>
            </a:pP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titanic </a:t>
            </a:r>
            <a:r>
              <a:rPr lang="en-US" altLang="zh-TW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 select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Sex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summarise_each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funs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()))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不重複計數</a:t>
            </a:r>
            <a:endParaRPr lang="en-US" altLang="zh-TW" dirty="0" smtClean="0"/>
          </a:p>
          <a:p>
            <a:pPr marL="400050" lvl="1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titanic </a:t>
            </a:r>
            <a:r>
              <a:rPr lang="en-US" altLang="zh-TW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 select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Sex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summarise_each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funs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n_distinct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Sex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資料計數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3575047"/>
      </p:ext>
    </p:extLst>
  </p:cSld>
  <p:clrMapOvr>
    <a:masterClrMapping/>
  </p:clrMapOvr>
  <p:transition spd="slow">
    <p:pull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arrange </a:t>
            </a:r>
            <a:r>
              <a:rPr lang="zh-TW" altLang="en-US" dirty="0" smtClean="0"/>
              <a:t>排序</a:t>
            </a:r>
            <a:endParaRPr lang="en-US" altLang="zh-TW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titanic </a:t>
            </a:r>
            <a:r>
              <a:rPr lang="en-US" altLang="zh-TW" dirty="0" smtClean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endParaRPr lang="en-US" altLang="zh-TW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group_by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Age, Sex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summarise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frequency_sum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Freq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arrange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desc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frequency_sum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</a:p>
          <a:p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依據多</a:t>
            </a:r>
            <a:r>
              <a:rPr lang="zh-TW" altLang="en-US" dirty="0" smtClean="0"/>
              <a:t>欄位取次數總和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2540783"/>
      </p:ext>
    </p:extLst>
  </p:cSld>
  <p:clrMapOvr>
    <a:masterClrMapping/>
  </p:clrMapOvr>
  <p:transition spd="slow">
    <p:pull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24744"/>
            <a:ext cx="5842992" cy="4641850"/>
          </a:xfrm>
        </p:spPr>
        <p:txBody>
          <a:bodyPr/>
          <a:lstStyle/>
          <a:p>
            <a:r>
              <a:rPr lang="zh-TW" altLang="en-US" dirty="0"/>
              <a:t>取得統計數</a:t>
            </a:r>
            <a:endParaRPr lang="en-US" altLang="zh-TW" dirty="0"/>
          </a:p>
          <a:p>
            <a:pPr marL="400050" lvl="1" indent="0">
              <a:buNone/>
            </a:pP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sex_stat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titanic </a:t>
            </a:r>
            <a:r>
              <a:rPr lang="en-US" altLang="zh-TW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group_by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Sex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summarise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sexsum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Freq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</a:p>
          <a:p>
            <a:pPr marL="342900" lvl="1" indent="-342900">
              <a:buFont typeface="Wingdings" pitchFamily="2" charset="2"/>
              <a:buChar char="n"/>
            </a:pPr>
            <a:endParaRPr lang="en-US" altLang="zh-TW" sz="2800" dirty="0" smtClean="0"/>
          </a:p>
          <a:p>
            <a:pPr marL="342900" lvl="1" indent="-342900">
              <a:buFont typeface="Wingdings" pitchFamily="2" charset="2"/>
              <a:buChar char="n"/>
            </a:pPr>
            <a:r>
              <a:rPr lang="zh-TW" altLang="en-US" sz="2800" dirty="0" smtClean="0"/>
              <a:t>繪圖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barplot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sex_stat</a:t>
            </a:r>
            <a:r>
              <a:rPr lang="en-US" altLang="zh-TW" dirty="0" err="1" smtClean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sexsum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names.arg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sex_stat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Sex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col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darkblue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"red"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使用直方圖顯示男女個數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717032"/>
            <a:ext cx="4320480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7380953"/>
      </p:ext>
    </p:extLst>
  </p:cSld>
  <p:clrMapOvr>
    <a:masterClrMapping/>
  </p:clrMapOvr>
  <p:transition spd="slow">
    <p:pull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pie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sex_stat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sexsum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label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sex_stat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Sex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zh-TW" altLang="en-US" dirty="0"/>
              <a:t>圓餅</a:t>
            </a:r>
            <a:r>
              <a:rPr lang="zh-TW" altLang="en-US" dirty="0" smtClean="0"/>
              <a:t>圖</a:t>
            </a:r>
            <a:r>
              <a:rPr lang="zh-TW" altLang="en-US" dirty="0"/>
              <a:t>顯示</a:t>
            </a:r>
            <a:r>
              <a:rPr lang="zh-TW" altLang="en-US" dirty="0" smtClean="0"/>
              <a:t>男女</a:t>
            </a:r>
            <a:r>
              <a:rPr lang="zh-TW" altLang="en-US" dirty="0"/>
              <a:t>比例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132856"/>
            <a:ext cx="6112650" cy="3912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6473246"/>
      </p:ext>
    </p:extLst>
  </p:cSld>
  <p:clrMapOvr>
    <a:masterClrMapping/>
  </p:clrMapOvr>
  <p:transition spd="slow">
    <p:pull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survived_stat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titanic </a:t>
            </a:r>
            <a:r>
              <a:rPr lang="en-US" altLang="zh-TW" sz="2000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group_by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Survived,Sex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summarise_each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funs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sum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Freq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survived_tb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dcast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survived_stat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Survived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~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Sex,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value.var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Freq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m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as.matrix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survived_tb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barplot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m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legend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"Perished"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,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"Survived"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使用直方圖男女生存數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519488"/>
            <a:ext cx="3384376" cy="2605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5507938"/>
      </p:ext>
    </p:extLst>
  </p:cSld>
  <p:clrMapOvr>
    <a:masterClrMapping/>
  </p:clrMapOvr>
  <p:transition spd="slow">
    <p:pull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讀取華盛頓州新生嬰兒的出生與姓名統計</a:t>
            </a:r>
            <a:endParaRPr lang="en-US" altLang="zh-TW" dirty="0" smtClean="0"/>
          </a:p>
          <a:p>
            <a:pPr lvl="1"/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babyname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read.csv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"/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tmp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/WA.txt"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header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FALSE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lvl="1"/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head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babyname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lvl="1"/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colnames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babyname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"state"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"sex"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"year"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"name"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freq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實際玩點資料</a:t>
            </a:r>
          </a:p>
        </p:txBody>
      </p:sp>
      <p:pic>
        <p:nvPicPr>
          <p:cNvPr id="9218" name="Picture 2" descr="http://beforeitsnews.com/contributor/upload/325314/images/images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878374"/>
            <a:ext cx="3600400" cy="224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003965"/>
      </p:ext>
    </p:extLst>
  </p:cSld>
  <p:clrMapOvr>
    <a:masterClrMapping/>
  </p:clrMapOvr>
  <p:transition spd="slow">
    <p:pull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library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dplyr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top10_female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babyname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filter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year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2012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&amp;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sex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"F"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group_by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name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smtClean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summarise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count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sum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freq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arrange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desc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count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head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10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top10_male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babyname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filter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year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2012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&amp;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sex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"M"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group_by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name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summarise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count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sum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freq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arrange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desc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count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head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10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統計男</a:t>
            </a:r>
            <a:r>
              <a:rPr lang="en-US" altLang="zh-TW" dirty="0" smtClean="0"/>
              <a:t>/</a:t>
            </a:r>
            <a:r>
              <a:rPr lang="zh-TW" altLang="en-US" dirty="0" smtClean="0"/>
              <a:t>女前十大菜市場名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39139"/>
      </p:ext>
    </p:extLst>
  </p:cSld>
  <p:clrMapOvr>
    <a:masterClrMapping/>
  </p:clrMapOvr>
  <p:transition spd="slow">
    <p:pull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pie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top10_male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count, label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top10_male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name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zh-TW" altLang="en-US" dirty="0" smtClean="0"/>
              <a:t>姓名比例繪製成</a:t>
            </a:r>
            <a:r>
              <a:rPr lang="en-US" altLang="zh-TW" dirty="0" smtClean="0"/>
              <a:t>Pie 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4" name="AutoShape 2" descr="http://rhadoop.largitdata.com/graphics/plot.png?width=608&amp;height=316&amp;randomizer=-53475496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06883"/>
            <a:ext cx="7176670" cy="3729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7211430"/>
      </p:ext>
    </p:extLst>
  </p:cSld>
  <p:clrMapOvr>
    <a:masterClrMapping/>
  </p:clrMapOvr>
  <p:transition spd="slow">
    <p:pull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>
                <a:latin typeface="Arial" charset="0"/>
                <a:cs typeface="Arial" charset="0"/>
              </a:rPr>
              <a:t> 資料視覺化</a:t>
            </a:r>
            <a:r>
              <a:rPr lang="en-US" altLang="zh-TW" cap="none" dirty="0">
                <a:latin typeface="Arial" charset="0"/>
                <a:cs typeface="Arial" charset="0"/>
              </a:rPr>
              <a:t>- </a:t>
            </a:r>
            <a:r>
              <a:rPr lang="zh-TW" altLang="en-US" cap="none" dirty="0">
                <a:latin typeface="Arial" charset="0"/>
                <a:cs typeface="Arial" charset="0"/>
              </a:rPr>
              <a:t>使用</a:t>
            </a:r>
            <a:r>
              <a:rPr lang="en-US" altLang="zh-TW" cap="none" dirty="0">
                <a:latin typeface="Arial" charset="0"/>
                <a:cs typeface="Arial" charset="0"/>
              </a:rPr>
              <a:t>ggplot2 </a:t>
            </a:r>
            <a:r>
              <a:rPr lang="zh-TW" altLang="en-US" cap="none" dirty="0">
                <a:latin typeface="Arial" charset="0"/>
                <a:cs typeface="Arial" charset="0"/>
              </a:rPr>
              <a:t>套件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53120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XLSX </a:t>
            </a:r>
            <a:r>
              <a:rPr lang="zh-TW" altLang="en-US" dirty="0" smtClean="0"/>
              <a:t>檔案範例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568" y="2060848"/>
            <a:ext cx="7560840" cy="3873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116269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提供使用者</a:t>
            </a:r>
            <a:r>
              <a:rPr lang="zh-TW" altLang="en-US" dirty="0" smtClean="0"/>
              <a:t>以語法</a:t>
            </a:r>
            <a:r>
              <a:rPr lang="en-US" altLang="zh-TW" dirty="0" smtClean="0"/>
              <a:t>(grammar)</a:t>
            </a:r>
            <a:r>
              <a:rPr lang="zh-TW" altLang="en-US" dirty="0" smtClean="0"/>
              <a:t>繪製圖形</a:t>
            </a:r>
            <a:endParaRPr lang="en-US" altLang="zh-TW" dirty="0"/>
          </a:p>
          <a:p>
            <a:r>
              <a:rPr lang="zh-TW" altLang="en-US" dirty="0"/>
              <a:t>可以</a:t>
            </a:r>
            <a:r>
              <a:rPr lang="zh-TW" altLang="en-US" dirty="0" smtClean="0"/>
              <a:t>繪製多層及多樣圖表</a:t>
            </a:r>
            <a:endParaRPr lang="en-US" altLang="zh-TW" dirty="0" smtClean="0"/>
          </a:p>
          <a:p>
            <a:r>
              <a:rPr lang="zh-TW" altLang="en-US" dirty="0"/>
              <a:t>範例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library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ggplot2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qplot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mpg,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mtcars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geom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"density"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fill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gear, alpha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I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.5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      main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"Distribution of Gas 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Milage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xlab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"Miles Per Gallon"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     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ylab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"Density"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ggplot2</a:t>
            </a:r>
            <a:endParaRPr lang="zh-TW" altLang="en-US" dirty="0"/>
          </a:p>
        </p:txBody>
      </p:sp>
      <p:sp>
        <p:nvSpPr>
          <p:cNvPr id="4" name="AutoShape 2" descr="http://rhadoop.largitdata.com/graphics/plot.png?width=608&amp;height=316&amp;randomizer=-49121258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199151"/>
            <a:ext cx="3712994" cy="1929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2175348"/>
      </p:ext>
    </p:extLst>
  </p:cSld>
  <p:clrMapOvr>
    <a:masterClrMapping/>
  </p:clrMapOvr>
  <p:transition spd="slow">
    <p:pull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ggplot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top10_male,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aes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""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y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count, fill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name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   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geom_bar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width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stat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"identity"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coord_polar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theta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"y"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重新使用</a:t>
            </a:r>
            <a:r>
              <a:rPr lang="en-US" altLang="zh-TW" dirty="0" smtClean="0"/>
              <a:t>ggplot2</a:t>
            </a:r>
            <a:r>
              <a:rPr lang="zh-TW" altLang="en-US" dirty="0" smtClean="0"/>
              <a:t>繪製</a:t>
            </a:r>
            <a:r>
              <a:rPr lang="en-US" altLang="zh-TW" dirty="0" smtClean="0"/>
              <a:t>pie 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4" name="AutoShape 2" descr="http://rhadoop.largitdata.com/graphics/plot.png?width=608&amp;height=316&amp;randomizer=-110316014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564904"/>
            <a:ext cx="6761029" cy="3513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6951765"/>
      </p:ext>
    </p:extLst>
  </p:cSld>
  <p:clrMapOvr>
    <a:masterClrMapping/>
  </p:clrMapOvr>
  <p:transition spd="slow">
    <p:pull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dF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babyname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group_by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sex, year, name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summarise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count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sum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freq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zh-TW" altLang="en-US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group_by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sex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year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mutate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prop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round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count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*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100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/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sum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count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smtClean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r>
              <a:rPr lang="zh-TW" altLang="en-US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filter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name </a:t>
            </a:r>
            <a:r>
              <a:rPr lang="en-US" altLang="zh-TW" sz="2000" dirty="0">
                <a:solidFill>
                  <a:srgbClr val="AF0000"/>
                </a:solidFill>
                <a:highlight>
                  <a:srgbClr val="FFFFFF"/>
                </a:highlight>
              </a:rPr>
              <a:t>%in%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top10_female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name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dM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babyname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group_by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sex, year, name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summarise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count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sum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freq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zh-TW" altLang="en-US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group_by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sex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year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mutate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prop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round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count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*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100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/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sum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count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smtClean="0">
                <a:solidFill>
                  <a:srgbClr val="AF0000"/>
                </a:solidFill>
                <a:highlight>
                  <a:srgbClr val="FFFFFF"/>
                </a:highlight>
              </a:rPr>
              <a:t>%&gt;%</a:t>
            </a:r>
            <a:r>
              <a:rPr lang="zh-TW" altLang="en-US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filter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name </a:t>
            </a:r>
            <a:r>
              <a:rPr lang="en-US" altLang="zh-TW" sz="2000" dirty="0">
                <a:solidFill>
                  <a:srgbClr val="AF0000"/>
                </a:solidFill>
                <a:highlight>
                  <a:srgbClr val="FFFFFF"/>
                </a:highlight>
              </a:rPr>
              <a:t>%in%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top10_male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name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依菜市場名取出姓名趨勢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2480759"/>
      </p:ext>
    </p:extLst>
  </p:cSld>
  <p:clrMapOvr>
    <a:masterClrMapping/>
  </p:clrMapOvr>
  <p:transition spd="slow">
    <p:pull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41850"/>
          </a:xfrm>
        </p:spPr>
        <p:txBody>
          <a:bodyPr/>
          <a:lstStyle/>
          <a:p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ggplot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dF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aes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year, y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count, group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name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geom_path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aes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colour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name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)) + </a:t>
            </a:r>
            <a:r>
              <a:rPr lang="en-US" altLang="zh-TW" sz="20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geom_point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aes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colour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name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)) 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女性姓名趨勢圖</a:t>
            </a:r>
            <a:endParaRPr lang="zh-TW" altLang="en-US" dirty="0"/>
          </a:p>
        </p:txBody>
      </p:sp>
      <p:sp>
        <p:nvSpPr>
          <p:cNvPr id="4" name="AutoShape 2" descr="http://rhadoop.largitdata.com/graphics/plot_zoom_png?width=1160&amp;height=60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11" y="1772816"/>
            <a:ext cx="8176812" cy="4250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032504"/>
      </p:ext>
    </p:extLst>
  </p:cSld>
  <p:clrMapOvr>
    <a:masterClrMapping/>
  </p:clrMapOvr>
  <p:transition spd="slow">
    <p:pull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41850"/>
          </a:xfrm>
        </p:spPr>
        <p:txBody>
          <a:bodyPr/>
          <a:lstStyle/>
          <a:p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ggplot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dM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[!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is.na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dM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year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aes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year, y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count, group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name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geom_path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aes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colour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name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geom_point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aes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colour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name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scale_x_continuous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breaks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1900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2014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男性姓名</a:t>
            </a:r>
            <a:r>
              <a:rPr lang="zh-TW" altLang="en-US" dirty="0"/>
              <a:t>趨勢圖</a:t>
            </a:r>
          </a:p>
        </p:txBody>
      </p:sp>
      <p:sp>
        <p:nvSpPr>
          <p:cNvPr id="4" name="AutoShape 2" descr="http://rhadoop.largitdata.com/graphics/plot_zoom_png?width=1160&amp;height=60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64904"/>
            <a:ext cx="6693024" cy="3479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016978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關於統計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1953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dirty="0" smtClean="0">
                <a:latin typeface="微軟正黑體" pitchFamily="34" charset="-120"/>
              </a:rPr>
              <a:t>統計是什麼</a:t>
            </a:r>
            <a:endParaRPr altLang="en-US" dirty="0" smtClean="0">
              <a:latin typeface="微軟正黑體" pitchFamily="34" charset="-120"/>
            </a:endParaRPr>
          </a:p>
        </p:txBody>
      </p:sp>
      <p:sp>
        <p:nvSpPr>
          <p:cNvPr id="15363" name="投影片編號版面配置區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09600" y="6400800"/>
            <a:ext cx="1981200" cy="36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Rockwell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Rockwell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Rockwell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Rockwell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Rockwell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Rockwell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Rockwell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Rockwell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Rockwell" pitchFamily="18" charset="0"/>
                <a:ea typeface="新細明體" pitchFamily="18" charset="-120"/>
              </a:defRPr>
            </a:lvl9pPr>
          </a:lstStyle>
          <a:p>
            <a:pPr eaLnBrk="1" hangingPunct="1"/>
            <a:fld id="{00D44F87-2BE7-4192-AB35-FE25024738D6}" type="slidenum">
              <a:rPr kumimoji="0" lang="en-US" altLang="zh-TW" smtClean="0">
                <a:solidFill>
                  <a:srgbClr val="FFFFFF"/>
                </a:solidFill>
                <a:ea typeface="Apple LiGothic Medium" charset="-120"/>
              </a:rPr>
              <a:pPr eaLnBrk="1" hangingPunct="1"/>
              <a:t>36</a:t>
            </a:fld>
            <a:endParaRPr kumimoji="0" lang="en-US" altLang="zh-TW" b="0" smtClean="0">
              <a:solidFill>
                <a:schemeClr val="tx2"/>
              </a:solidFill>
              <a:ea typeface="Apple LiGothic Medium" charset="-12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600" y="2099733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+mj-lt"/>
              <a:ea typeface="Apple LiGothic Medium"/>
              <a:cs typeface="Apple LiGothic Medium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itchFamily="34" charset="-120"/>
              </a:rPr>
              <a:t>日常生活中常需要根據不完整的資訊做決定</a:t>
            </a:r>
            <a:endParaRPr lang="en-US" altLang="zh-TW" dirty="0" smtClean="0">
              <a:latin typeface="微軟正黑體" pitchFamily="34" charset="-120"/>
            </a:endParaRPr>
          </a:p>
          <a:p>
            <a:endParaRPr lang="en-US" altLang="zh-TW" dirty="0">
              <a:latin typeface="微軟正黑體" pitchFamily="34" charset="-120"/>
            </a:endParaRPr>
          </a:p>
          <a:p>
            <a:r>
              <a:rPr lang="zh-TW" altLang="en-US" dirty="0" smtClean="0">
                <a:latin typeface="微軟正黑體" pitchFamily="34" charset="-120"/>
              </a:rPr>
              <a:t>統計可以把不確定的程度量化，用精確的方式來表達，掌握不確定的程度</a:t>
            </a:r>
            <a:endParaRPr lang="en-US" altLang="zh-TW" dirty="0" smtClean="0">
              <a:latin typeface="微軟正黑體" pitchFamily="34" charset="-120"/>
            </a:endParaRPr>
          </a:p>
          <a:p>
            <a:endParaRPr lang="en-US" altLang="zh-TW" dirty="0">
              <a:latin typeface="微軟正黑體" pitchFamily="34" charset="-120"/>
            </a:endParaRPr>
          </a:p>
          <a:p>
            <a:r>
              <a:rPr lang="zh-TW" altLang="en-US" dirty="0" smtClean="0">
                <a:latin typeface="微軟正黑體" pitchFamily="34" charset="-120"/>
              </a:rPr>
              <a:t>統計學的目的</a:t>
            </a:r>
            <a:endParaRPr lang="en-US" altLang="zh-TW" dirty="0" smtClean="0">
              <a:latin typeface="微軟正黑體" pitchFamily="34" charset="-120"/>
            </a:endParaRPr>
          </a:p>
          <a:p>
            <a:pPr lvl="1"/>
            <a:r>
              <a:rPr lang="zh-TW" altLang="en-US" dirty="0">
                <a:latin typeface="微軟正黑體" pitchFamily="34" charset="-120"/>
              </a:rPr>
              <a:t>分析</a:t>
            </a:r>
            <a:r>
              <a:rPr lang="zh-TW" altLang="en-US" dirty="0" smtClean="0">
                <a:latin typeface="微軟正黑體" pitchFamily="34" charset="-120"/>
              </a:rPr>
              <a:t>數據，將資料做出摘要</a:t>
            </a:r>
            <a:endParaRPr lang="en-US" altLang="zh-TW" dirty="0" smtClean="0">
              <a:latin typeface="微軟正黑體" pitchFamily="34" charset="-120"/>
            </a:endParaRPr>
          </a:p>
          <a:p>
            <a:pPr lvl="1"/>
            <a:r>
              <a:rPr lang="zh-TW" altLang="en-US" dirty="0">
                <a:latin typeface="微軟正黑體" pitchFamily="34" charset="-120"/>
              </a:rPr>
              <a:t>做出更好的</a:t>
            </a:r>
            <a:r>
              <a:rPr lang="zh-TW" altLang="en-US" dirty="0" smtClean="0">
                <a:latin typeface="微軟正黑體" pitchFamily="34" charset="-120"/>
              </a:rPr>
              <a:t>決定</a:t>
            </a:r>
            <a:endParaRPr lang="en-US" altLang="zh-TW" dirty="0" smtClean="0">
              <a:latin typeface="微軟正黑體" pitchFamily="34" charset="-120"/>
            </a:endParaRPr>
          </a:p>
          <a:p>
            <a:pPr lvl="1"/>
            <a:r>
              <a:rPr lang="zh-TW" altLang="en-US" dirty="0">
                <a:latin typeface="微軟正黑體" pitchFamily="34" charset="-120"/>
              </a:rPr>
              <a:t>辨識出</a:t>
            </a:r>
            <a:r>
              <a:rPr lang="zh-TW" altLang="en-US" dirty="0" smtClean="0">
                <a:latin typeface="微軟正黑體" pitchFamily="34" charset="-120"/>
              </a:rPr>
              <a:t>能提升做每件事的效果</a:t>
            </a:r>
            <a:endParaRPr lang="en-US" altLang="zh-TW" dirty="0" smtClean="0">
              <a:latin typeface="微軟正黑體" pitchFamily="34" charset="-120"/>
            </a:endParaRPr>
          </a:p>
          <a:p>
            <a:pPr lvl="1"/>
            <a:r>
              <a:rPr lang="zh-TW" altLang="en-US" dirty="0">
                <a:latin typeface="微軟正黑體" pitchFamily="34" charset="-120"/>
              </a:rPr>
              <a:t>評估</a:t>
            </a:r>
            <a:r>
              <a:rPr lang="zh-TW" altLang="en-US" dirty="0" smtClean="0">
                <a:latin typeface="微軟正黑體" pitchFamily="34" charset="-120"/>
              </a:rPr>
              <a:t>決策</a:t>
            </a:r>
            <a:r>
              <a:rPr lang="zh-TW" altLang="en-US" dirty="0">
                <a:latin typeface="微軟正黑體" pitchFamily="34" charset="-120"/>
              </a:rPr>
              <a:t>或事項的效用</a:t>
            </a:r>
            <a:endParaRPr lang="zh-TW" altLang="en-US" dirty="0">
              <a:latin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787612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描述數據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81141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dirty="0">
                <a:latin typeface="微軟正黑體" pitchFamily="34" charset="-120"/>
              </a:rPr>
              <a:t>成人危險行為因子監測系統</a:t>
            </a:r>
            <a:endParaRPr altLang="en-US" dirty="0" smtClean="0">
              <a:latin typeface="微軟正黑體" pitchFamily="34" charset="-120"/>
            </a:endParaRPr>
          </a:p>
        </p:txBody>
      </p:sp>
      <p:sp>
        <p:nvSpPr>
          <p:cNvPr id="15363" name="投影片編號版面配置區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09600" y="6400800"/>
            <a:ext cx="1981200" cy="36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Rockwell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Rockwell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Rockwell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Rockwell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Rockwell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Rockwell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Rockwell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Rockwell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Rockwell" pitchFamily="18" charset="0"/>
                <a:ea typeface="新細明體" pitchFamily="18" charset="-120"/>
              </a:defRPr>
            </a:lvl9pPr>
          </a:lstStyle>
          <a:p>
            <a:pPr eaLnBrk="1" hangingPunct="1"/>
            <a:fld id="{00D44F87-2BE7-4192-AB35-FE25024738D6}" type="slidenum">
              <a:rPr kumimoji="0" lang="en-US" altLang="zh-TW" smtClean="0">
                <a:solidFill>
                  <a:srgbClr val="FFFFFF"/>
                </a:solidFill>
                <a:ea typeface="Apple LiGothic Medium" charset="-120"/>
              </a:rPr>
              <a:pPr eaLnBrk="1" hangingPunct="1"/>
              <a:t>38</a:t>
            </a:fld>
            <a:endParaRPr kumimoji="0" lang="en-US" altLang="zh-TW" b="0" smtClean="0">
              <a:solidFill>
                <a:schemeClr val="tx2"/>
              </a:solidFill>
              <a:ea typeface="Apple LiGothic Medium" charset="-12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600" y="2099733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+mj-lt"/>
              <a:ea typeface="Apple LiGothic Medium"/>
              <a:cs typeface="Apple LiGothic Medium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itchFamily="34" charset="-120"/>
              </a:rPr>
              <a:t>自</a:t>
            </a:r>
            <a:r>
              <a:rPr lang="en-US" altLang="zh-TW" dirty="0">
                <a:latin typeface="微軟正黑體" pitchFamily="34" charset="-120"/>
              </a:rPr>
              <a:t>1984</a:t>
            </a:r>
            <a:r>
              <a:rPr lang="zh-TW" altLang="en-US" dirty="0">
                <a:latin typeface="微軟正黑體" pitchFamily="34" charset="-120"/>
              </a:rPr>
              <a:t>年起，美國疾病管制</a:t>
            </a:r>
            <a:r>
              <a:rPr lang="zh-TW" altLang="en-US" dirty="0" smtClean="0">
                <a:latin typeface="微軟正黑體" pitchFamily="34" charset="-120"/>
              </a:rPr>
              <a:t>局以</a:t>
            </a:r>
            <a:r>
              <a:rPr lang="zh-TW" altLang="en-US" dirty="0">
                <a:latin typeface="微軟正黑體" pitchFamily="34" charset="-120"/>
              </a:rPr>
              <a:t>電腦電話訪問輔助</a:t>
            </a:r>
            <a:r>
              <a:rPr lang="zh-TW" altLang="en-US" dirty="0" smtClean="0">
                <a:latin typeface="微軟正黑體" pitchFamily="34" charset="-120"/>
              </a:rPr>
              <a:t>系統建立</a:t>
            </a:r>
            <a:r>
              <a:rPr lang="zh-TW" altLang="en-US" dirty="0">
                <a:latin typeface="微軟正黑體" pitchFamily="34" charset="-120"/>
              </a:rPr>
              <a:t>危險行為因子監測系統（</a:t>
            </a:r>
            <a:r>
              <a:rPr lang="en-US" altLang="zh-TW" dirty="0">
                <a:latin typeface="微軟正黑體" pitchFamily="34" charset="-120"/>
              </a:rPr>
              <a:t>Behavioral Risk Factor Surveillance System, BRFSS</a:t>
            </a:r>
            <a:r>
              <a:rPr lang="zh-TW" altLang="en-US" dirty="0" smtClean="0">
                <a:latin typeface="微軟正黑體" pitchFamily="34" charset="-120"/>
              </a:rPr>
              <a:t>）</a:t>
            </a:r>
            <a:endParaRPr lang="en-US" altLang="zh-TW" dirty="0" smtClean="0">
              <a:latin typeface="微軟正黑體" pitchFamily="34" charset="-120"/>
            </a:endParaRPr>
          </a:p>
          <a:p>
            <a:endParaRPr lang="en-US" altLang="zh-TW" dirty="0" smtClean="0">
              <a:latin typeface="微軟正黑體" pitchFamily="34" charset="-120"/>
            </a:endParaRPr>
          </a:p>
          <a:p>
            <a:r>
              <a:rPr lang="zh-TW" altLang="en-US" dirty="0" smtClean="0">
                <a:latin typeface="微軟正黑體" pitchFamily="34" charset="-120"/>
              </a:rPr>
              <a:t>該</a:t>
            </a:r>
            <a:r>
              <a:rPr lang="zh-TW" altLang="en-US" dirty="0">
                <a:latin typeface="微軟正黑體" pitchFamily="34" charset="-120"/>
              </a:rPr>
              <a:t>調查一年約電話訪問</a:t>
            </a:r>
            <a:r>
              <a:rPr lang="en-US" altLang="zh-TW" dirty="0">
                <a:latin typeface="微軟正黑體" pitchFamily="34" charset="-120"/>
              </a:rPr>
              <a:t>35</a:t>
            </a:r>
            <a:r>
              <a:rPr lang="zh-TW" altLang="en-US" dirty="0">
                <a:latin typeface="微軟正黑體" pitchFamily="34" charset="-120"/>
              </a:rPr>
              <a:t>萬名受訪者，收集具各州代表性的</a:t>
            </a:r>
            <a:r>
              <a:rPr lang="en-US" altLang="zh-TW" dirty="0">
                <a:latin typeface="微軟正黑體" pitchFamily="34" charset="-120"/>
              </a:rPr>
              <a:t>18</a:t>
            </a:r>
            <a:r>
              <a:rPr lang="zh-TW" altLang="en-US" dirty="0">
                <a:latin typeface="微軟正黑體" pitchFamily="34" charset="-120"/>
              </a:rPr>
              <a:t>歲以上成年人的各項健康相關危險因子的</a:t>
            </a:r>
            <a:r>
              <a:rPr lang="zh-TW" altLang="en-US" dirty="0" smtClean="0">
                <a:latin typeface="微軟正黑體" pitchFamily="34" charset="-120"/>
              </a:rPr>
              <a:t>資訊。</a:t>
            </a:r>
            <a:endParaRPr lang="en-US" altLang="zh-TW" dirty="0" smtClean="0">
              <a:latin typeface="微軟正黑體" pitchFamily="34" charset="-120"/>
            </a:endParaRPr>
          </a:p>
          <a:p>
            <a:endParaRPr lang="en-US" altLang="zh-TW" dirty="0">
              <a:latin typeface="微軟正黑體" pitchFamily="34" charset="-120"/>
            </a:endParaRPr>
          </a:p>
          <a:p>
            <a:endParaRPr lang="zh-TW" altLang="en-US" dirty="0">
              <a:latin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120939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從</a:t>
            </a:r>
            <a:r>
              <a:rPr lang="en-US" altLang="zh-TW" dirty="0" smtClean="0"/>
              <a:t>2000</a:t>
            </a:r>
            <a:r>
              <a:rPr lang="zh-TW" altLang="en-US" dirty="0" smtClean="0"/>
              <a:t>年調查中的取樣</a:t>
            </a:r>
            <a:r>
              <a:rPr lang="en-US" altLang="zh-TW" dirty="0" smtClean="0"/>
              <a:t>20,000</a:t>
            </a:r>
            <a:r>
              <a:rPr lang="zh-TW" altLang="en-US" dirty="0" smtClean="0"/>
              <a:t>個隨機樣本 </a:t>
            </a:r>
            <a:r>
              <a:rPr lang="en-US" altLang="zh-TW" dirty="0" err="1" smtClean="0"/>
              <a:t>cdc.Rdata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使用</a:t>
            </a:r>
            <a:r>
              <a:rPr lang="en-US" altLang="zh-TW" dirty="0" smtClean="0"/>
              <a:t>load </a:t>
            </a:r>
            <a:r>
              <a:rPr lang="zh-TW" altLang="en-US" dirty="0" smtClean="0"/>
              <a:t>讀取</a:t>
            </a:r>
            <a:r>
              <a:rPr lang="en-US" altLang="zh-TW" dirty="0" err="1" smtClean="0"/>
              <a:t>cdc.Rdata</a:t>
            </a:r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load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cdc.Rdata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492436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install.packages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xlsx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library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xlsx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stock_data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read.xlsx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header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TRUE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file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'23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30.xlsx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sheetIndex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write.xlsx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stock_data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file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'test.xlsx'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讀取及寫入</a:t>
            </a:r>
            <a:r>
              <a:rPr lang="en-US" altLang="zh-TW" dirty="0" err="1" smtClean="0"/>
              <a:t>xlsx</a:t>
            </a:r>
            <a:r>
              <a:rPr lang="en-US" altLang="zh-TW" dirty="0" smtClean="0"/>
              <a:t> </a:t>
            </a:r>
            <a:r>
              <a:rPr lang="zh-TW" altLang="en-US" dirty="0" smtClean="0"/>
              <a:t>檔案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278549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觀察變數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names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cdc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i="1" dirty="0" smtClean="0"/>
          </a:p>
          <a:p>
            <a:endParaRPr lang="en-US" altLang="zh-TW" i="1" dirty="0" smtClean="0"/>
          </a:p>
          <a:p>
            <a:r>
              <a:rPr lang="zh-TW" altLang="en-US" dirty="0" smtClean="0"/>
              <a:t>變數內容</a:t>
            </a:r>
            <a:endParaRPr lang="en-US" altLang="zh-TW" dirty="0"/>
          </a:p>
          <a:p>
            <a:pPr lvl="1"/>
            <a:r>
              <a:rPr lang="en-US" altLang="zh-TW" i="1" dirty="0" err="1" smtClean="0"/>
              <a:t>genhlth</a:t>
            </a:r>
            <a:r>
              <a:rPr lang="en-US" altLang="zh-TW" dirty="0" smtClean="0"/>
              <a:t> </a:t>
            </a:r>
            <a:r>
              <a:rPr lang="zh-TW" altLang="en-US" dirty="0"/>
              <a:t>受測者</a:t>
            </a:r>
            <a:r>
              <a:rPr lang="zh-TW" altLang="en-US" dirty="0" smtClean="0"/>
              <a:t>自評身體健康狀態</a:t>
            </a:r>
            <a:endParaRPr lang="en-US" altLang="zh-TW" dirty="0" smtClean="0"/>
          </a:p>
          <a:p>
            <a:pPr lvl="1"/>
            <a:r>
              <a:rPr lang="en-US" altLang="zh-TW" i="1" dirty="0" err="1" smtClean="0"/>
              <a:t>Exerany</a:t>
            </a:r>
            <a:r>
              <a:rPr lang="en-US" altLang="zh-TW" dirty="0" err="1" smtClean="0"/>
              <a:t>variable</a:t>
            </a:r>
            <a:r>
              <a:rPr lang="en-US" altLang="zh-TW" dirty="0" smtClean="0"/>
              <a:t> </a:t>
            </a:r>
            <a:r>
              <a:rPr lang="zh-TW" altLang="en-US" dirty="0"/>
              <a:t>受測者</a:t>
            </a:r>
            <a:r>
              <a:rPr lang="zh-TW" altLang="en-US" dirty="0" smtClean="0"/>
              <a:t>是否於過去一個月有運動</a:t>
            </a:r>
            <a:r>
              <a:rPr lang="en-US" altLang="zh-TW" dirty="0" smtClean="0"/>
              <a:t>(</a:t>
            </a:r>
            <a:r>
              <a:rPr lang="en-US" altLang="zh-TW" dirty="0"/>
              <a:t>1) </a:t>
            </a:r>
            <a:r>
              <a:rPr lang="zh-TW" altLang="en-US" dirty="0"/>
              <a:t>或沒有</a:t>
            </a:r>
            <a:r>
              <a:rPr lang="en-US" altLang="zh-TW" dirty="0" smtClean="0"/>
              <a:t> (</a:t>
            </a:r>
            <a:r>
              <a:rPr lang="en-US" altLang="zh-TW" dirty="0"/>
              <a:t>0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i="1" dirty="0" err="1" smtClean="0"/>
              <a:t>hlthplan</a:t>
            </a:r>
            <a:r>
              <a:rPr lang="en-US" altLang="zh-TW" dirty="0"/>
              <a:t> </a:t>
            </a:r>
            <a:r>
              <a:rPr lang="zh-TW" altLang="en-US" dirty="0" smtClean="0"/>
              <a:t>受測者是否有健康保險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smoke100 </a:t>
            </a:r>
            <a:r>
              <a:rPr lang="zh-TW" altLang="en-US" dirty="0" smtClean="0"/>
              <a:t>受測者一生中是否有抽超過一百根菸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觀察資料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501291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直方圖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將數據</a:t>
            </a:r>
            <a:r>
              <a:rPr lang="zh-TW" altLang="en-US" dirty="0"/>
              <a:t>分成數</a:t>
            </a:r>
            <a:r>
              <a:rPr lang="zh-TW" altLang="en-US" dirty="0" smtClean="0"/>
              <a:t>組，依次數將連續</a:t>
            </a:r>
            <a:r>
              <a:rPr lang="zh-TW" altLang="en-US" dirty="0"/>
              <a:t>型</a:t>
            </a:r>
            <a:r>
              <a:rPr lang="zh-TW" altLang="en-US" dirty="0" smtClean="0"/>
              <a:t>資料繪製成分布圖</a:t>
            </a:r>
            <a:endParaRPr lang="en-US" altLang="zh-TW" dirty="0" smtClean="0"/>
          </a:p>
          <a:p>
            <a:pPr lvl="1"/>
            <a:r>
              <a:rPr lang="zh-TW" altLang="en-US" dirty="0"/>
              <a:t>探索</a:t>
            </a:r>
            <a:r>
              <a:rPr lang="zh-TW" altLang="en-US" dirty="0" smtClean="0"/>
              <a:t>資料密度</a:t>
            </a:r>
            <a:r>
              <a:rPr lang="en-US" altLang="zh-TW" dirty="0" smtClean="0"/>
              <a:t>(density)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hist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cdc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weight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連續型資料分布</a:t>
            </a:r>
            <a:r>
              <a:rPr lang="en-US" altLang="zh-TW" dirty="0" smtClean="0"/>
              <a:t>(</a:t>
            </a:r>
            <a:r>
              <a:rPr lang="zh-TW" altLang="en-US" dirty="0" smtClean="0"/>
              <a:t>直方圖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5856" y="3320128"/>
            <a:ext cx="3853458" cy="2807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863751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484313"/>
            <a:ext cx="4248866" cy="464185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hist</a:t>
            </a:r>
            <a:r>
              <a:rPr lang="en-US" altLang="zh-TW" sz="24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cdc</a:t>
            </a:r>
            <a:r>
              <a:rPr lang="en-US" altLang="zh-TW" sz="2400" dirty="0" err="1" smtClean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4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weight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, breaks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50</a:t>
            </a:r>
            <a:r>
              <a:rPr lang="en-US" altLang="zh-TW" sz="24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endParaRPr lang="en-US" altLang="zh-TW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zh-TW" altLang="en-US" sz="2400" b="1" dirty="0" smtClean="0"/>
              <a:t>注意事項：</a:t>
            </a:r>
            <a:endParaRPr lang="en-US" altLang="zh-TW" sz="2400" b="1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 smtClean="0"/>
              <a:t>數據較少，少分幾個組數</a:t>
            </a:r>
            <a:endParaRPr lang="en-US" altLang="zh-TW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/>
              <a:t>數據</a:t>
            </a:r>
            <a:r>
              <a:rPr lang="zh-TW" altLang="en-US" sz="2400" dirty="0" smtClean="0"/>
              <a:t>多，增加組數</a:t>
            </a:r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增加分組組數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6066" y="2420888"/>
            <a:ext cx="4007424" cy="2920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807372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直方</a:t>
            </a:r>
            <a:r>
              <a:rPr lang="zh-TW" altLang="en-US" dirty="0" smtClean="0"/>
              <a:t>圖無法看到每一個點，因此</a:t>
            </a:r>
            <a:r>
              <a:rPr lang="zh-TW" altLang="en-US" b="1" dirty="0" smtClean="0"/>
              <a:t>杜奇</a:t>
            </a:r>
            <a:r>
              <a:rPr lang="zh-TW" altLang="en-US" dirty="0" smtClean="0"/>
              <a:t>使用莖</a:t>
            </a:r>
            <a:r>
              <a:rPr lang="zh-TW" altLang="en-US" dirty="0"/>
              <a:t>葉</a:t>
            </a:r>
            <a:r>
              <a:rPr lang="zh-TW" altLang="en-US" dirty="0" smtClean="0"/>
              <a:t>圖綜合數據，同時保留每一個點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>
              <a:solidFill>
                <a:srgbClr val="005F5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stem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cdc</a:t>
            </a:r>
            <a:r>
              <a:rPr lang="en-US" altLang="zh-TW" dirty="0" err="1" smtClean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weight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產生莖葉圖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654569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找出數值的</a:t>
            </a:r>
            <a:r>
              <a:rPr lang="zh-TW" altLang="en-US" b="1" dirty="0" smtClean="0"/>
              <a:t>中心</a:t>
            </a:r>
            <a:endParaRPr lang="en-US" altLang="zh-TW" b="1" dirty="0" smtClean="0"/>
          </a:p>
          <a:p>
            <a:pPr lvl="1"/>
            <a:r>
              <a:rPr lang="zh-TW" altLang="en-US" dirty="0" smtClean="0"/>
              <a:t>平均營業額</a:t>
            </a:r>
            <a:endParaRPr lang="en-US" altLang="zh-TW" dirty="0" smtClean="0"/>
          </a:p>
          <a:p>
            <a:pPr lvl="1"/>
            <a:r>
              <a:rPr lang="zh-TW" altLang="en-US" dirty="0"/>
              <a:t>平均</a:t>
            </a:r>
            <a:r>
              <a:rPr lang="zh-TW" altLang="en-US" dirty="0" smtClean="0"/>
              <a:t>氣溫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zh-TW" altLang="en-US" dirty="0" smtClean="0"/>
              <a:t>以平均值作為基準，找出遠離平均值的數據，是找出問題，做出改善的關鍵</a:t>
            </a:r>
            <a:endParaRPr lang="en-US" altLang="zh-TW" dirty="0" smtClean="0"/>
          </a:p>
          <a:p>
            <a:pPr lvl="1"/>
            <a:r>
              <a:rPr lang="zh-TW" altLang="en-US" dirty="0"/>
              <a:t>今日業績大於</a:t>
            </a:r>
            <a:r>
              <a:rPr lang="zh-TW" altLang="en-US" dirty="0" smtClean="0"/>
              <a:t>平均值（預估營收，因素）</a:t>
            </a:r>
            <a:endParaRPr lang="en-US" altLang="zh-TW" dirty="0" smtClean="0"/>
          </a:p>
          <a:p>
            <a:pPr lvl="1"/>
            <a:r>
              <a:rPr lang="zh-TW" altLang="en-US" dirty="0"/>
              <a:t>今日業績小於</a:t>
            </a:r>
            <a:r>
              <a:rPr lang="zh-TW" altLang="en-US" dirty="0" smtClean="0"/>
              <a:t>平均值（檢討行動或決策）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找出資料的中心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83212"/>
      </p:ext>
    </p:extLst>
  </p:cSld>
  <p:clrMapOvr>
    <a:masterClrMapping/>
  </p:clrMapOvr>
  <p:transition spd="slow">
    <p:pull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79512" y="1484313"/>
            <a:ext cx="8712968" cy="4641850"/>
          </a:xfrm>
        </p:spPr>
        <p:txBody>
          <a:bodyPr/>
          <a:lstStyle/>
          <a:p>
            <a:r>
              <a:rPr lang="zh-TW" altLang="en-US" dirty="0" smtClean="0"/>
              <a:t>平均值</a:t>
            </a:r>
            <a:endParaRPr lang="en-US" altLang="zh-TW" dirty="0" smtClean="0"/>
          </a:p>
          <a:p>
            <a:pPr lvl="1"/>
            <a:r>
              <a:rPr lang="zh-TW" altLang="en-US" dirty="0"/>
              <a:t>數據總和 </a:t>
            </a:r>
            <a:r>
              <a:rPr lang="en-US" altLang="zh-TW" dirty="0"/>
              <a:t>/ </a:t>
            </a:r>
            <a:r>
              <a:rPr lang="zh-TW" altLang="en-US" dirty="0"/>
              <a:t>觀測值的</a:t>
            </a:r>
            <a:r>
              <a:rPr lang="zh-TW" altLang="en-US" dirty="0" smtClean="0"/>
              <a:t>個數</a:t>
            </a:r>
            <a:endParaRPr lang="en-US" altLang="zh-TW" dirty="0" smtClean="0"/>
          </a:p>
          <a:p>
            <a:r>
              <a:rPr lang="zh-TW" altLang="en-US" dirty="0" smtClean="0"/>
              <a:t>中位數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由小到大排序</a:t>
            </a:r>
            <a:r>
              <a:rPr lang="zh-TW" altLang="en-US" dirty="0"/>
              <a:t>，</a:t>
            </a:r>
            <a:r>
              <a:rPr lang="zh-TW" altLang="en-US" dirty="0" smtClean="0"/>
              <a:t>最</a:t>
            </a:r>
            <a:r>
              <a:rPr lang="zh-TW" altLang="en-US" dirty="0"/>
              <a:t>中間的</a:t>
            </a:r>
            <a:r>
              <a:rPr lang="zh-TW" altLang="en-US" dirty="0" smtClean="0"/>
              <a:t>數值</a:t>
            </a:r>
            <a:endParaRPr lang="en-US" altLang="zh-TW" dirty="0" smtClean="0"/>
          </a:p>
          <a:p>
            <a:pPr lvl="1"/>
            <a:r>
              <a:rPr lang="zh-TW" altLang="en-US" dirty="0"/>
              <a:t>如果觀測</a:t>
            </a:r>
            <a:r>
              <a:rPr lang="zh-TW" altLang="en-US" dirty="0" smtClean="0"/>
              <a:t>值為偶數，中位數就是最中間兩個值加總的平均</a:t>
            </a:r>
            <a:endParaRPr lang="en-US" altLang="zh-TW" dirty="0" smtClean="0"/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中位數不受離群</a:t>
            </a:r>
            <a:r>
              <a:rPr lang="zh-TW" altLang="en-US" dirty="0" smtClean="0">
                <a:solidFill>
                  <a:srgbClr val="C00000"/>
                </a:solidFill>
              </a:rPr>
              <a:t>值影響 </a:t>
            </a:r>
            <a:r>
              <a:rPr lang="en-US" altLang="zh-TW" dirty="0" smtClean="0">
                <a:solidFill>
                  <a:srgbClr val="C00000"/>
                </a:solidFill>
              </a:rPr>
              <a:t>(e.g. </a:t>
            </a:r>
            <a:r>
              <a:rPr lang="zh-TW" altLang="en-US" dirty="0" smtClean="0">
                <a:solidFill>
                  <a:srgbClr val="C00000"/>
                </a:solidFill>
              </a:rPr>
              <a:t>薪水</a:t>
            </a:r>
            <a:r>
              <a:rPr lang="en-US" altLang="zh-TW" dirty="0" smtClean="0">
                <a:solidFill>
                  <a:srgbClr val="C00000"/>
                </a:solidFill>
              </a:rPr>
              <a:t>)</a:t>
            </a:r>
            <a:r>
              <a:rPr lang="zh-TW" altLang="en-US" dirty="0" smtClean="0">
                <a:solidFill>
                  <a:srgbClr val="C00000"/>
                </a:solidFill>
              </a:rPr>
              <a:t>　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zh-TW" altLang="en-US" dirty="0" smtClean="0"/>
              <a:t>眾數</a:t>
            </a:r>
            <a:endParaRPr lang="en-US" altLang="zh-TW" dirty="0" smtClean="0"/>
          </a:p>
          <a:p>
            <a:pPr lvl="1"/>
            <a:r>
              <a:rPr lang="zh-TW" altLang="en-US" dirty="0"/>
              <a:t>出現最多的</a:t>
            </a:r>
            <a:r>
              <a:rPr lang="zh-TW" altLang="en-US" dirty="0" smtClean="0"/>
              <a:t>數值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e.g. </a:t>
            </a:r>
            <a:r>
              <a:rPr lang="zh-TW" altLang="en-US" dirty="0" smtClean="0"/>
              <a:t>找出賣最好的商品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找出中心的方法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3175450"/>
      </p:ext>
    </p:extLst>
  </p:cSld>
  <p:clrMapOvr>
    <a:masterClrMapping/>
  </p:clrMapOvr>
  <p:transition spd="slow">
    <p:pull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平均值、中位數與眾數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96" y="1268760"/>
            <a:ext cx="7863979" cy="4900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8063375"/>
      </p:ext>
    </p:extLst>
  </p:cSld>
  <p:clrMapOvr>
    <a:masterClrMapping/>
  </p:clrMapOvr>
  <p:transition spd="slow">
    <p:pull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n"/>
            </a:pPr>
            <a:r>
              <a:rPr lang="zh-TW" altLang="en-US" sz="2800" dirty="0"/>
              <a:t>使用</a:t>
            </a:r>
            <a:r>
              <a:rPr lang="en-US" altLang="zh-TW" sz="2800" dirty="0"/>
              <a:t>mean </a:t>
            </a:r>
            <a:r>
              <a:rPr lang="zh-TW" altLang="en-US" sz="2800" dirty="0"/>
              <a:t>函式</a:t>
            </a:r>
            <a:endParaRPr lang="en-US" altLang="zh-TW" sz="2800" dirty="0"/>
          </a:p>
          <a:p>
            <a:pPr marL="742950" lvl="2" indent="-342900"/>
            <a:r>
              <a:rPr lang="en-US" altLang="zh-TW" sz="24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mean</a:t>
            </a:r>
            <a:r>
              <a:rPr lang="en-US" altLang="zh-TW" sz="24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cdc</a:t>
            </a:r>
            <a:r>
              <a:rPr lang="en-US" altLang="zh-TW" sz="2400" dirty="0" err="1" smtClean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4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weight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/>
          </a:p>
          <a:p>
            <a:pPr marL="342900" lvl="1" indent="-342900">
              <a:buFont typeface="Wingdings" pitchFamily="2" charset="2"/>
              <a:buChar char="n"/>
            </a:pPr>
            <a:endParaRPr lang="en-US" altLang="zh-TW" dirty="0" smtClean="0">
              <a:solidFill>
                <a:srgbClr val="005F5F"/>
              </a:solidFill>
              <a:highlight>
                <a:srgbClr val="FFFFFF"/>
              </a:highlight>
            </a:endParaRPr>
          </a:p>
          <a:p>
            <a:pPr marL="342900" lvl="1" indent="-342900">
              <a:buFont typeface="Wingdings" pitchFamily="2" charset="2"/>
              <a:buChar char="n"/>
            </a:pPr>
            <a:r>
              <a:rPr lang="zh-TW" altLang="en-US" sz="2800" dirty="0"/>
              <a:t>使用</a:t>
            </a:r>
            <a:r>
              <a:rPr lang="en-US" altLang="zh-TW" sz="2800" dirty="0"/>
              <a:t>median </a:t>
            </a:r>
            <a:r>
              <a:rPr lang="zh-TW" altLang="en-US" sz="2800" dirty="0"/>
              <a:t>函</a:t>
            </a:r>
            <a:r>
              <a:rPr lang="zh-TW" altLang="en-US" sz="2800" dirty="0"/>
              <a:t>式</a:t>
            </a:r>
            <a:endParaRPr lang="en-US" altLang="zh-TW" sz="2800" dirty="0"/>
          </a:p>
          <a:p>
            <a:pPr marL="742950" lvl="2" indent="-342900"/>
            <a:r>
              <a:rPr lang="en-US" altLang="zh-TW" sz="24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median</a:t>
            </a:r>
            <a:r>
              <a:rPr lang="en-US" altLang="zh-TW" sz="24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cdc</a:t>
            </a:r>
            <a:r>
              <a:rPr lang="en-US" altLang="zh-TW" sz="2400" dirty="0" err="1" smtClean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4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weight</a:t>
            </a:r>
            <a:r>
              <a:rPr lang="en-US" altLang="zh-TW" sz="24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342900" lvl="1" indent="-342900">
              <a:buFont typeface="Wingdings" pitchFamily="2" charset="2"/>
              <a:buChar char="n"/>
            </a:pP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342900" lvl="1" indent="-342900">
              <a:buFont typeface="Wingdings" pitchFamily="2" charset="2"/>
              <a:buChar char="n"/>
            </a:pPr>
            <a:r>
              <a:rPr lang="zh-TW" altLang="en-US" sz="2800" dirty="0"/>
              <a:t>使用</a:t>
            </a:r>
            <a:r>
              <a:rPr lang="en-US" altLang="zh-TW" sz="2800" dirty="0"/>
              <a:t>table </a:t>
            </a:r>
            <a:r>
              <a:rPr lang="zh-TW" altLang="en-US" sz="2800" dirty="0"/>
              <a:t>跟 </a:t>
            </a:r>
            <a:r>
              <a:rPr lang="en-US" altLang="zh-TW" sz="2800" dirty="0" err="1"/>
              <a:t>which.max</a:t>
            </a:r>
            <a:endParaRPr lang="en-US" altLang="zh-TW" sz="2800" dirty="0"/>
          </a:p>
          <a:p>
            <a:pPr lvl="1"/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names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which.max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table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4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4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))))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使用Ｒ探索平均值，中位數與眾數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9464257"/>
      </p:ext>
    </p:extLst>
  </p:cSld>
  <p:clrMapOvr>
    <a:masterClrMapping/>
  </p:clrMapOvr>
  <p:transition spd="slow">
    <p:pull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產生類別資料</a:t>
            </a:r>
            <a:r>
              <a:rPr lang="zh-TW" altLang="en-US" dirty="0"/>
              <a:t>的統計資訊</a:t>
            </a:r>
            <a:endParaRPr lang="en-US" altLang="zh-TW" dirty="0">
              <a:solidFill>
                <a:srgbClr val="005F5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table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cdc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smoke100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endParaRPr lang="en-US" altLang="zh-TW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r>
              <a:rPr lang="zh-TW" altLang="en-US" dirty="0"/>
              <a:t>使用</a:t>
            </a:r>
            <a:r>
              <a:rPr lang="en-US" altLang="zh-TW" dirty="0"/>
              <a:t>table </a:t>
            </a:r>
            <a:r>
              <a:rPr lang="zh-TW" altLang="en-US" dirty="0"/>
              <a:t>產生類別資料</a:t>
            </a:r>
            <a:r>
              <a:rPr lang="zh-TW" altLang="en-US" dirty="0" smtClean="0"/>
              <a:t>的</a:t>
            </a:r>
            <a:r>
              <a:rPr lang="zh-TW" altLang="en-US" dirty="0"/>
              <a:t>相對比例</a:t>
            </a:r>
            <a:endParaRPr lang="en-US" altLang="zh-TW" dirty="0" smtClean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table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cdc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smoke100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/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length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cdc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smoke100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基礎統計函式 </a:t>
            </a:r>
            <a:r>
              <a:rPr lang="en-US" altLang="zh-TW" dirty="0" smtClean="0"/>
              <a:t>(</a:t>
            </a:r>
            <a:r>
              <a:rPr lang="zh-TW" altLang="en-US" dirty="0" smtClean="0"/>
              <a:t>類別資料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21197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barplot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table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cdc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smoke100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barplot</a:t>
            </a:r>
            <a:r>
              <a:rPr lang="en-US" altLang="zh-TW" dirty="0" smtClean="0"/>
              <a:t> </a:t>
            </a:r>
            <a:r>
              <a:rPr lang="zh-TW" altLang="en-US" dirty="0" smtClean="0"/>
              <a:t>繪製統計圖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7704" y="2420888"/>
            <a:ext cx="4593437" cy="334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841181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使用</a:t>
            </a:r>
            <a:r>
              <a:rPr lang="en-US" altLang="zh-TW" cap="none" dirty="0" err="1">
                <a:latin typeface="Arial" charset="0"/>
                <a:cs typeface="Arial" charset="0"/>
              </a:rPr>
              <a:t>dplyr</a:t>
            </a:r>
            <a:r>
              <a:rPr lang="en-US" altLang="zh-TW" cap="none" dirty="0">
                <a:latin typeface="Arial" charset="0"/>
                <a:cs typeface="Arial" charset="0"/>
              </a:rPr>
              <a:t> </a:t>
            </a:r>
            <a:r>
              <a:rPr lang="zh-TW" altLang="en-US" cap="none" dirty="0">
                <a:latin typeface="Arial" charset="0"/>
                <a:cs typeface="Arial" charset="0"/>
              </a:rPr>
              <a:t>套件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02278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3F3F3F"/>
                </a:solidFill>
                <a:highlight>
                  <a:srgbClr val="FFFFFF"/>
                </a:highlight>
              </a:rPr>
              <a:t>使用</a:t>
            </a:r>
            <a:r>
              <a:rPr lang="en-US" altLang="zh-TW" dirty="0" smtClean="0">
                <a:solidFill>
                  <a:srgbClr val="3F3F3F"/>
                </a:solidFill>
                <a:highlight>
                  <a:srgbClr val="FFFFFF"/>
                </a:highlight>
              </a:rPr>
              <a:t>table </a:t>
            </a:r>
            <a:r>
              <a:rPr lang="zh-TW" altLang="en-US" dirty="0" smtClean="0">
                <a:solidFill>
                  <a:srgbClr val="3F3F3F"/>
                </a:solidFill>
                <a:highlight>
                  <a:srgbClr val="FFFFFF"/>
                </a:highlight>
              </a:rPr>
              <a:t>產生統計資料</a:t>
            </a:r>
            <a:endParaRPr lang="en-US" altLang="zh-TW" dirty="0" smtClean="0">
              <a:solidFill>
                <a:srgbClr val="3F3F3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gender_smokers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table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cdc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gender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cdc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smoke100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endParaRPr lang="en-US" altLang="zh-TW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zh-TW" altLang="en-US" dirty="0" smtClean="0">
                <a:solidFill>
                  <a:srgbClr val="3F3F3F"/>
                </a:solidFill>
                <a:highlight>
                  <a:srgbClr val="FFFFFF"/>
                </a:highlight>
              </a:rPr>
              <a:t>使用</a:t>
            </a:r>
            <a:r>
              <a:rPr lang="en-US" altLang="zh-TW" dirty="0" err="1" smtClean="0">
                <a:solidFill>
                  <a:srgbClr val="3F3F3F"/>
                </a:solidFill>
                <a:highlight>
                  <a:srgbClr val="FFFFFF"/>
                </a:highlight>
              </a:rPr>
              <a:t>mosaicplot</a:t>
            </a:r>
            <a:r>
              <a:rPr lang="en-US" altLang="zh-TW" dirty="0" smtClean="0">
                <a:solidFill>
                  <a:srgbClr val="3F3F3F"/>
                </a:solidFill>
                <a:highlight>
                  <a:srgbClr val="FFFFFF"/>
                </a:highlight>
              </a:rPr>
              <a:t> </a:t>
            </a:r>
            <a:r>
              <a:rPr lang="zh-TW" altLang="en-US" dirty="0" smtClean="0">
                <a:solidFill>
                  <a:srgbClr val="3F3F3F"/>
                </a:solidFill>
                <a:highlight>
                  <a:srgbClr val="FFFFFF"/>
                </a:highlight>
              </a:rPr>
              <a:t>繪製多維統計</a:t>
            </a:r>
            <a:endParaRPr lang="en-US" altLang="zh-TW" dirty="0">
              <a:solidFill>
                <a:srgbClr val="3F3F3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mosaicplot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gender_smokers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針對多維資料產生統計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2120" y="3968472"/>
            <a:ext cx="3062998" cy="2231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734878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想知道數據與中心點散佈的有多遠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/>
              <a:t>內四分位</a:t>
            </a:r>
            <a:r>
              <a:rPr lang="zh-TW" altLang="en-US" dirty="0"/>
              <a:t>距 </a:t>
            </a:r>
            <a:r>
              <a:rPr lang="en-US" altLang="zh-TW" dirty="0"/>
              <a:t>(IQR)</a:t>
            </a:r>
          </a:p>
          <a:p>
            <a:pPr lvl="1"/>
            <a:r>
              <a:rPr lang="zh-TW" altLang="en-US" dirty="0"/>
              <a:t>把數據由大到小作</a:t>
            </a:r>
            <a:r>
              <a:rPr lang="zh-TW" altLang="en-US" dirty="0"/>
              <a:t>排序</a:t>
            </a:r>
            <a:endParaRPr lang="en-US" altLang="zh-TW" dirty="0"/>
          </a:p>
          <a:p>
            <a:pPr lvl="1"/>
            <a:r>
              <a:rPr lang="zh-TW" altLang="en-US" dirty="0"/>
              <a:t>以中位數為</a:t>
            </a:r>
            <a:r>
              <a:rPr lang="zh-TW" altLang="en-US" dirty="0"/>
              <a:t>界</a:t>
            </a:r>
            <a:r>
              <a:rPr lang="zh-TW" altLang="en-US" dirty="0"/>
              <a:t>，把資料分為高低兩</a:t>
            </a:r>
            <a:r>
              <a:rPr lang="zh-TW" altLang="en-US" dirty="0"/>
              <a:t>組</a:t>
            </a:r>
            <a:endParaRPr lang="en-US" altLang="zh-TW" dirty="0"/>
          </a:p>
          <a:p>
            <a:pPr lvl="1"/>
            <a:r>
              <a:rPr lang="zh-TW" altLang="en-US" dirty="0"/>
              <a:t>低組的</a:t>
            </a:r>
            <a:r>
              <a:rPr lang="zh-TW" altLang="en-US" dirty="0"/>
              <a:t>中位數就是第一四分位數</a:t>
            </a:r>
            <a:endParaRPr lang="en-US" altLang="zh-TW" dirty="0"/>
          </a:p>
          <a:p>
            <a:pPr lvl="1"/>
            <a:r>
              <a:rPr lang="zh-TW" altLang="en-US" dirty="0"/>
              <a:t>高組的中位數就是第三四分</a:t>
            </a:r>
            <a:r>
              <a:rPr lang="zh-TW" altLang="en-US" dirty="0" smtClean="0"/>
              <a:t>位數</a:t>
            </a: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離度的量度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524499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3200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sz="3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pt-BR" altLang="zh-TW" sz="32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a </a:t>
            </a:r>
            <a:r>
              <a:rPr lang="pt-BR" altLang="zh-TW" sz="32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pt-BR" altLang="zh-TW" sz="3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pt-BR" altLang="zh-TW" sz="3200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pt-BR" altLang="zh-TW" sz="3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pt-BR" altLang="zh-TW" sz="3200" dirty="0">
                <a:solidFill>
                  <a:srgbClr val="005F00"/>
                </a:solidFill>
                <a:highlight>
                  <a:srgbClr val="FFFFFF"/>
                </a:highlight>
              </a:rPr>
              <a:t>150</a:t>
            </a:r>
            <a:r>
              <a:rPr lang="pt-BR" altLang="zh-TW" sz="32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pt-BR" altLang="zh-TW" sz="3200" dirty="0">
                <a:solidFill>
                  <a:srgbClr val="005F00"/>
                </a:solidFill>
                <a:highlight>
                  <a:srgbClr val="FFFFFF"/>
                </a:highlight>
              </a:rPr>
              <a:t>155</a:t>
            </a:r>
            <a:r>
              <a:rPr lang="pt-BR" altLang="zh-TW" sz="32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pt-BR" altLang="zh-TW" sz="3200" dirty="0">
                <a:solidFill>
                  <a:srgbClr val="005F00"/>
                </a:solidFill>
                <a:highlight>
                  <a:srgbClr val="FFFFFF"/>
                </a:highlight>
              </a:rPr>
              <a:t>160</a:t>
            </a:r>
            <a:r>
              <a:rPr lang="pt-BR" altLang="zh-TW" sz="32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pt-BR" altLang="zh-TW" sz="3200" dirty="0">
                <a:solidFill>
                  <a:srgbClr val="005F00"/>
                </a:solidFill>
                <a:highlight>
                  <a:srgbClr val="FFFFFF"/>
                </a:highlight>
              </a:rPr>
              <a:t>162</a:t>
            </a:r>
            <a:r>
              <a:rPr lang="pt-BR" altLang="zh-TW" sz="32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pt-BR" altLang="zh-TW" sz="3200" dirty="0">
                <a:solidFill>
                  <a:srgbClr val="005F00"/>
                </a:solidFill>
                <a:highlight>
                  <a:srgbClr val="FFFFFF"/>
                </a:highlight>
              </a:rPr>
              <a:t>168</a:t>
            </a:r>
            <a:r>
              <a:rPr lang="pt-BR" altLang="zh-TW" sz="32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pt-BR" altLang="zh-TW" sz="3200" dirty="0">
                <a:solidFill>
                  <a:srgbClr val="005F00"/>
                </a:solidFill>
                <a:highlight>
                  <a:srgbClr val="FFFFFF"/>
                </a:highlight>
              </a:rPr>
              <a:t>171</a:t>
            </a:r>
            <a:r>
              <a:rPr lang="pt-BR" altLang="zh-TW" sz="32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pt-BR" altLang="zh-TW" sz="3200" dirty="0">
                <a:solidFill>
                  <a:srgbClr val="005F00"/>
                </a:solidFill>
                <a:highlight>
                  <a:srgbClr val="FFFFFF"/>
                </a:highlight>
              </a:rPr>
              <a:t>173</a:t>
            </a:r>
            <a:r>
              <a:rPr lang="pt-BR" altLang="zh-TW" sz="32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pt-BR" altLang="zh-TW" sz="3200" dirty="0">
                <a:solidFill>
                  <a:srgbClr val="005F00"/>
                </a:solidFill>
                <a:highlight>
                  <a:srgbClr val="FFFFFF"/>
                </a:highlight>
              </a:rPr>
              <a:t>175</a:t>
            </a:r>
            <a:r>
              <a:rPr lang="pt-BR" altLang="zh-TW" sz="32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pt-BR" altLang="zh-TW" sz="3200" dirty="0">
                <a:solidFill>
                  <a:srgbClr val="005F00"/>
                </a:solidFill>
                <a:highlight>
                  <a:srgbClr val="FFFFFF"/>
                </a:highlight>
              </a:rPr>
              <a:t>178</a:t>
            </a:r>
            <a:r>
              <a:rPr lang="pt-BR" altLang="zh-TW" sz="32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pt-BR" altLang="zh-TW" sz="3200" dirty="0">
                <a:solidFill>
                  <a:srgbClr val="005F00"/>
                </a:solidFill>
                <a:highlight>
                  <a:srgbClr val="FFFFFF"/>
                </a:highlight>
              </a:rPr>
              <a:t>182</a:t>
            </a:r>
            <a:r>
              <a:rPr lang="pt-BR" altLang="zh-TW" sz="32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pt-BR" altLang="zh-TW" sz="3200" dirty="0">
                <a:solidFill>
                  <a:srgbClr val="005F00"/>
                </a:solidFill>
                <a:highlight>
                  <a:srgbClr val="FFFFFF"/>
                </a:highlight>
              </a:rPr>
              <a:t>185</a:t>
            </a:r>
            <a:r>
              <a:rPr lang="pt-BR" altLang="zh-TW" sz="32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pt-BR" altLang="zh-TW" sz="3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005F5F"/>
                </a:solidFill>
                <a:highlight>
                  <a:srgbClr val="FFFFFF"/>
                </a:highlight>
              </a:rPr>
              <a:t>stem</a:t>
            </a:r>
            <a:r>
              <a:rPr lang="en-US" altLang="zh-TW" sz="3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3200" dirty="0">
                <a:solidFill>
                  <a:srgbClr val="5F5F00"/>
                </a:solidFill>
                <a:highlight>
                  <a:srgbClr val="FFFFFF"/>
                </a:highlight>
              </a:rPr>
              <a:t>a</a:t>
            </a:r>
            <a:r>
              <a:rPr lang="en-US" altLang="zh-TW" sz="32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3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sz="3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3200" dirty="0" err="1">
                <a:solidFill>
                  <a:srgbClr val="005F5F"/>
                </a:solidFill>
                <a:highlight>
                  <a:srgbClr val="FFFFFF"/>
                </a:highlight>
              </a:rPr>
              <a:t>quantile</a:t>
            </a:r>
            <a:r>
              <a:rPr lang="en-US" altLang="zh-TW" sz="3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3200" dirty="0">
                <a:solidFill>
                  <a:srgbClr val="5F5F00"/>
                </a:solidFill>
                <a:highlight>
                  <a:srgbClr val="FFFFFF"/>
                </a:highlight>
              </a:rPr>
              <a:t>a,</a:t>
            </a:r>
            <a:r>
              <a:rPr lang="en-US" altLang="zh-TW" sz="3200" dirty="0">
                <a:solidFill>
                  <a:srgbClr val="005F00"/>
                </a:solidFill>
                <a:highlight>
                  <a:srgbClr val="FFFFFF"/>
                </a:highlight>
              </a:rPr>
              <a:t>0.75</a:t>
            </a:r>
            <a:r>
              <a:rPr lang="en-US" altLang="zh-TW" sz="32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3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32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sz="32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3200" dirty="0" err="1">
                <a:solidFill>
                  <a:srgbClr val="005F5F"/>
                </a:solidFill>
                <a:highlight>
                  <a:srgbClr val="FFFFFF"/>
                </a:highlight>
              </a:rPr>
              <a:t>quantile</a:t>
            </a:r>
            <a:r>
              <a:rPr lang="en-US" altLang="zh-TW" sz="3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3200" dirty="0">
                <a:solidFill>
                  <a:srgbClr val="5F5F00"/>
                </a:solidFill>
                <a:highlight>
                  <a:srgbClr val="FFFFFF"/>
                </a:highlight>
              </a:rPr>
              <a:t>a,</a:t>
            </a:r>
            <a:r>
              <a:rPr lang="en-US" altLang="zh-TW" sz="3200" dirty="0">
                <a:solidFill>
                  <a:srgbClr val="005F00"/>
                </a:solidFill>
                <a:highlight>
                  <a:srgbClr val="FFFFFF"/>
                </a:highlight>
              </a:rPr>
              <a:t>0.25</a:t>
            </a:r>
            <a:r>
              <a:rPr lang="en-US" altLang="zh-TW" sz="32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3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32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sz="32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3200" dirty="0">
                <a:solidFill>
                  <a:srgbClr val="5F5F00"/>
                </a:solidFill>
                <a:highlight>
                  <a:srgbClr val="FFFFFF"/>
                </a:highlight>
              </a:rPr>
              <a:t>IQR</a:t>
            </a:r>
            <a:r>
              <a:rPr lang="en-US" altLang="zh-TW" sz="3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3200" dirty="0">
                <a:solidFill>
                  <a:srgbClr val="5F5F00"/>
                </a:solidFill>
                <a:highlight>
                  <a:srgbClr val="FFFFFF"/>
                </a:highlight>
              </a:rPr>
              <a:t>a</a:t>
            </a:r>
            <a:r>
              <a:rPr lang="en-US" altLang="zh-TW" sz="32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3200" dirty="0">
              <a:solidFill>
                <a:srgbClr val="5F5F00"/>
              </a:solidFill>
              <a:highlight>
                <a:srgbClr val="FFFFFF"/>
              </a:highlight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IQR (</a:t>
            </a:r>
            <a:r>
              <a:rPr lang="zh-TW" altLang="en-US" dirty="0" smtClean="0"/>
              <a:t>範例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148064" y="2924944"/>
            <a:ext cx="2228495" cy="23083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sz="3600" dirty="0"/>
              <a:t>15 | 05 </a:t>
            </a:r>
            <a:endParaRPr lang="en-US" altLang="zh-TW" sz="3600" dirty="0" smtClean="0"/>
          </a:p>
          <a:p>
            <a:r>
              <a:rPr lang="en-US" altLang="zh-TW" sz="3600" dirty="0" smtClean="0"/>
              <a:t>16 </a:t>
            </a:r>
            <a:r>
              <a:rPr lang="en-US" altLang="zh-TW" sz="3600" dirty="0"/>
              <a:t>| 028 </a:t>
            </a:r>
            <a:endParaRPr lang="en-US" altLang="zh-TW" sz="3600" dirty="0" smtClean="0"/>
          </a:p>
          <a:p>
            <a:r>
              <a:rPr lang="en-US" altLang="zh-TW" sz="3600" dirty="0" smtClean="0"/>
              <a:t>17 </a:t>
            </a:r>
            <a:r>
              <a:rPr lang="en-US" altLang="zh-TW" sz="3600" dirty="0"/>
              <a:t>| 1358 </a:t>
            </a:r>
            <a:endParaRPr lang="en-US" altLang="zh-TW" sz="3600" dirty="0" smtClean="0"/>
          </a:p>
          <a:p>
            <a:r>
              <a:rPr lang="en-US" altLang="zh-TW" sz="3600" dirty="0" smtClean="0"/>
              <a:t>18 </a:t>
            </a:r>
            <a:r>
              <a:rPr lang="en-US" altLang="zh-TW" sz="3600" dirty="0"/>
              <a:t>| 25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3110537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箱型</a:t>
            </a:r>
            <a:r>
              <a:rPr lang="zh-TW" altLang="en-US" dirty="0" smtClean="0"/>
              <a:t>圖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表示</a:t>
            </a:r>
            <a:r>
              <a:rPr lang="en-US" altLang="zh-TW" dirty="0" smtClean="0"/>
              <a:t>IQR</a:t>
            </a:r>
            <a:r>
              <a:rPr lang="zh-TW" altLang="en-US" dirty="0" smtClean="0"/>
              <a:t> </a:t>
            </a:r>
            <a:r>
              <a:rPr lang="zh-TW" altLang="en-US" dirty="0"/>
              <a:t>的方式</a:t>
            </a:r>
            <a:endParaRPr lang="zh-TW" altLang="en-US" dirty="0"/>
          </a:p>
        </p:txBody>
      </p:sp>
      <p:grpSp>
        <p:nvGrpSpPr>
          <p:cNvPr id="18" name="群組 17"/>
          <p:cNvGrpSpPr/>
          <p:nvPr/>
        </p:nvGrpSpPr>
        <p:grpSpPr>
          <a:xfrm>
            <a:off x="899592" y="2564904"/>
            <a:ext cx="6480720" cy="1584176"/>
            <a:chOff x="251520" y="2564904"/>
            <a:chExt cx="6480720" cy="1584176"/>
          </a:xfrm>
        </p:grpSpPr>
        <p:cxnSp>
          <p:nvCxnSpPr>
            <p:cNvPr id="5" name="直線接點 4"/>
            <p:cNvCxnSpPr/>
            <p:nvPr/>
          </p:nvCxnSpPr>
          <p:spPr>
            <a:xfrm>
              <a:off x="251520" y="3068960"/>
              <a:ext cx="0" cy="576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/>
            <p:cNvCxnSpPr/>
            <p:nvPr/>
          </p:nvCxnSpPr>
          <p:spPr>
            <a:xfrm>
              <a:off x="251520" y="3356992"/>
              <a:ext cx="590465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/>
            <p:cNvCxnSpPr/>
            <p:nvPr/>
          </p:nvCxnSpPr>
          <p:spPr>
            <a:xfrm>
              <a:off x="6155392" y="3068960"/>
              <a:ext cx="0" cy="576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>
              <a:off x="3059832" y="2564904"/>
              <a:ext cx="0" cy="15841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>
              <a:off x="4572000" y="2564904"/>
              <a:ext cx="0" cy="15841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>
              <a:off x="3059832" y="2564904"/>
              <a:ext cx="15121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>
              <a:off x="3059832" y="4149080"/>
              <a:ext cx="15121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3815916" y="2564904"/>
              <a:ext cx="0" cy="158417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橢圓 16"/>
            <p:cNvSpPr/>
            <p:nvPr/>
          </p:nvSpPr>
          <p:spPr>
            <a:xfrm>
              <a:off x="6588224" y="3284984"/>
              <a:ext cx="144016" cy="14401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7092280" y="3654544"/>
            <a:ext cx="1329210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離群值</a:t>
            </a:r>
            <a:endParaRPr lang="en-US" altLang="zh-TW" dirty="0" smtClean="0"/>
          </a:p>
          <a:p>
            <a:r>
              <a:rPr lang="en-US" altLang="zh-TW" dirty="0" smtClean="0"/>
              <a:t>Outlier</a:t>
            </a:r>
          </a:p>
          <a:p>
            <a:r>
              <a:rPr lang="zh-TW" altLang="en-US" dirty="0" smtClean="0"/>
              <a:t>超過</a:t>
            </a:r>
            <a:r>
              <a:rPr lang="en-US" altLang="zh-TW" dirty="0" smtClean="0"/>
              <a:t>1.5 IQR</a:t>
            </a:r>
            <a:endParaRPr lang="zh-TW" altLang="en-US" dirty="0"/>
          </a:p>
        </p:txBody>
      </p:sp>
      <p:sp>
        <p:nvSpPr>
          <p:cNvPr id="20" name="右大括弧 19"/>
          <p:cNvSpPr/>
          <p:nvPr/>
        </p:nvSpPr>
        <p:spPr>
          <a:xfrm rot="16200000">
            <a:off x="4355976" y="1484784"/>
            <a:ext cx="216024" cy="1656184"/>
          </a:xfrm>
          <a:prstGeom prst="righ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4199832" y="1638092"/>
            <a:ext cx="52290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IQR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995936" y="4313516"/>
            <a:ext cx="904415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中位數</a:t>
            </a:r>
            <a:endParaRPr lang="en-US" altLang="zh-TW" dirty="0" smtClean="0"/>
          </a:p>
          <a:p>
            <a:r>
              <a:rPr lang="en-US" altLang="zh-TW" dirty="0" smtClean="0"/>
              <a:t>Median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052751" y="4293096"/>
            <a:ext cx="1365758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/>
              <a:t>上樞紐</a:t>
            </a:r>
            <a:endParaRPr lang="en-US" altLang="zh-TW" dirty="0" smtClean="0"/>
          </a:p>
          <a:p>
            <a:r>
              <a:rPr lang="en-US" altLang="zh-TW" dirty="0" smtClean="0"/>
              <a:t>Upper Hinge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2537272" y="4317782"/>
            <a:ext cx="1356397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下樞紐</a:t>
            </a:r>
            <a:endParaRPr lang="en-US" altLang="zh-TW" dirty="0" smtClean="0"/>
          </a:p>
          <a:p>
            <a:r>
              <a:rPr lang="en-US" altLang="zh-TW" dirty="0" smtClean="0"/>
              <a:t>Lower Hinge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395536" y="2097722"/>
            <a:ext cx="2217017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下鄰近值</a:t>
            </a:r>
            <a:endParaRPr lang="en-US" altLang="zh-TW" dirty="0" smtClean="0"/>
          </a:p>
          <a:p>
            <a:r>
              <a:rPr lang="en-US" altLang="zh-TW" dirty="0" smtClean="0"/>
              <a:t>Lower Adjacent Value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6332459" y="2097722"/>
            <a:ext cx="2226379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上鄰近值</a:t>
            </a:r>
            <a:endParaRPr lang="en-US" altLang="zh-TW" dirty="0" smtClean="0"/>
          </a:p>
          <a:p>
            <a:r>
              <a:rPr lang="en-US" altLang="zh-TW" dirty="0" smtClean="0"/>
              <a:t>Upper Adjacent Value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15228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箱型圖與資料分布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427014" cy="4034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347161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boxplot </a:t>
            </a:r>
            <a:r>
              <a:rPr lang="zh-TW" altLang="en-US" dirty="0" smtClean="0"/>
              <a:t>繪製資料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boxplot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cdc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weight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Boxplot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3765" y="2708920"/>
            <a:ext cx="4847833" cy="3532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396495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boxplot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cdc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height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~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cdc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gender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分組繪製資料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2527" y="2060848"/>
            <a:ext cx="5581650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052668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9403" y="3352028"/>
            <a:ext cx="3970789" cy="2893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641850"/>
          </a:xfrm>
        </p:spPr>
        <p:txBody>
          <a:bodyPr/>
          <a:lstStyle/>
          <a:p>
            <a:r>
              <a:rPr lang="en-US" altLang="zh-TW" sz="2000" dirty="0" smtClean="0"/>
              <a:t>BMI </a:t>
            </a:r>
            <a:r>
              <a:rPr lang="zh-TW" altLang="en-US" sz="2000" dirty="0" smtClean="0"/>
              <a:t>計算公式 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磅</a:t>
            </a:r>
            <a:r>
              <a:rPr lang="en-US" altLang="zh-TW" sz="2000" dirty="0" smtClean="0"/>
              <a:t>/</a:t>
            </a:r>
            <a:r>
              <a:rPr lang="zh-TW" altLang="en-US" sz="2000" dirty="0" smtClean="0"/>
              <a:t>英吋</a:t>
            </a:r>
            <a:r>
              <a:rPr lang="en-US" altLang="zh-TW" sz="2000" dirty="0" smtClean="0"/>
              <a:t>^2) * 703</a:t>
            </a:r>
          </a:p>
          <a:p>
            <a:endParaRPr lang="en-US" altLang="zh-TW" sz="2000" dirty="0"/>
          </a:p>
          <a:p>
            <a:endParaRPr lang="en-US" altLang="zh-TW" sz="2000" dirty="0" smtClean="0"/>
          </a:p>
          <a:p>
            <a:endParaRPr lang="en-US" altLang="zh-TW" sz="2000" dirty="0" smtClean="0"/>
          </a:p>
          <a:p>
            <a:pPr marL="0" indent="0">
              <a:buNone/>
            </a:pPr>
            <a:r>
              <a:rPr lang="en-US" altLang="zh-TW" sz="20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bmi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cdc</a:t>
            </a:r>
            <a:r>
              <a:rPr lang="en-US" altLang="zh-TW" sz="2000" dirty="0" err="1" smtClean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weight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/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cdc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height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^</a:t>
            </a:r>
            <a:r>
              <a:rPr lang="en-US" altLang="zh-TW" sz="2000" dirty="0" smtClean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*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smtClean="0">
                <a:solidFill>
                  <a:srgbClr val="005F00"/>
                </a:solidFill>
                <a:highlight>
                  <a:srgbClr val="FFFFFF"/>
                </a:highlight>
              </a:rPr>
              <a:t>703</a:t>
            </a:r>
            <a:endParaRPr lang="en-US" altLang="zh-TW" sz="2000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boxplot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bmi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~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cdc</a:t>
            </a:r>
            <a:r>
              <a:rPr lang="en-US" altLang="zh-TW" sz="2000" dirty="0" err="1" smtClean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genhlth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產生</a:t>
            </a:r>
            <a:r>
              <a:rPr lang="en-US" altLang="zh-TW" dirty="0" smtClean="0"/>
              <a:t>BMI </a:t>
            </a:r>
            <a:r>
              <a:rPr lang="zh-TW" altLang="en-US" dirty="0" smtClean="0"/>
              <a:t>統計圖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8840" y="1705391"/>
            <a:ext cx="4065637" cy="848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219567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1175" y="2060848"/>
            <a:ext cx="5581650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理解不同組資料之間的關係 </a:t>
            </a:r>
            <a:r>
              <a:rPr lang="en-US" altLang="zh-TW" dirty="0" smtClean="0"/>
              <a:t>(e.g.</a:t>
            </a:r>
            <a:r>
              <a:rPr lang="zh-TW" altLang="en-US" dirty="0" smtClean="0"/>
              <a:t>線性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plot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cdc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weight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cdc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wtdesire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繪製資料散佈圖 </a:t>
            </a:r>
            <a:r>
              <a:rPr lang="en-US" altLang="zh-TW" dirty="0" smtClean="0"/>
              <a:t>(Scatter Plot)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673906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銷售額大於</a:t>
            </a:r>
            <a:r>
              <a:rPr lang="en-US" altLang="zh-TW" dirty="0" smtClean="0"/>
              <a:t>/</a:t>
            </a:r>
            <a:r>
              <a:rPr lang="zh-TW" altLang="en-US" dirty="0" smtClean="0"/>
              <a:t>小於平均銷售額多少，算合理範圍？</a:t>
            </a:r>
            <a:endParaRPr lang="en-US" altLang="zh-TW" dirty="0" smtClean="0"/>
          </a:p>
          <a:p>
            <a:r>
              <a:rPr lang="zh-TW" altLang="en-US" dirty="0"/>
              <a:t>該如何估算合理的變動</a:t>
            </a:r>
            <a:r>
              <a:rPr lang="zh-TW" altLang="en-US" dirty="0" smtClean="0"/>
              <a:t>幅度？</a:t>
            </a:r>
            <a:endParaRPr lang="en-US" altLang="zh-TW" dirty="0" smtClean="0"/>
          </a:p>
          <a:p>
            <a:r>
              <a:rPr lang="zh-TW" altLang="en-US" dirty="0"/>
              <a:t>實際應用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zh-TW" altLang="en-US" dirty="0"/>
              <a:t>比較組內數據的變動</a:t>
            </a:r>
            <a:r>
              <a:rPr lang="zh-TW" altLang="en-US" dirty="0" smtClean="0"/>
              <a:t>幅度</a:t>
            </a:r>
            <a:r>
              <a:rPr lang="en-US" altLang="zh-TW" dirty="0" smtClean="0"/>
              <a:t>(</a:t>
            </a:r>
            <a:r>
              <a:rPr lang="zh-TW" altLang="en-US" dirty="0" smtClean="0"/>
              <a:t>每日合理的營業波動幅度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比較不同組數據的變動幅度 </a:t>
            </a:r>
            <a:r>
              <a:rPr lang="en-US" altLang="zh-TW" dirty="0" smtClean="0"/>
              <a:t>(</a:t>
            </a:r>
            <a:r>
              <a:rPr lang="zh-TW" altLang="en-US" dirty="0" smtClean="0"/>
              <a:t>不同店的營業波動幅度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比較不同單位的變動幅度 </a:t>
            </a:r>
            <a:r>
              <a:rPr lang="en-US" altLang="zh-TW" dirty="0" smtClean="0"/>
              <a:t>(</a:t>
            </a:r>
            <a:r>
              <a:rPr lang="zh-TW" altLang="en-US" dirty="0" smtClean="0"/>
              <a:t>來客數變動與營業額變動</a:t>
            </a:r>
            <a:r>
              <a:rPr lang="en-US" altLang="zh-TW" dirty="0" smtClean="0"/>
              <a:t>)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標準差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7005115"/>
      </p:ext>
    </p:extLst>
  </p:cSld>
  <p:clrMapOvr>
    <a:masterClrMapping/>
  </p:clrMapOvr>
  <p:transition spd="slow">
    <p:pull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41850"/>
          </a:xfrm>
        </p:spPr>
        <p:txBody>
          <a:bodyPr/>
          <a:lstStyle/>
          <a:p>
            <a:r>
              <a:rPr lang="zh-TW" altLang="en-US" sz="2400" dirty="0" smtClean="0"/>
              <a:t>多數資料分析，</a:t>
            </a:r>
            <a:r>
              <a:rPr lang="en-US" altLang="zh-TW" sz="2400" dirty="0" smtClean="0"/>
              <a:t>80% </a:t>
            </a:r>
            <a:r>
              <a:rPr lang="zh-TW" altLang="en-US" sz="2400" dirty="0" smtClean="0"/>
              <a:t>在於如何加總與平均</a:t>
            </a:r>
            <a:endParaRPr lang="en-US" altLang="zh-TW" sz="2400" dirty="0" smtClean="0"/>
          </a:p>
          <a:p>
            <a:pPr lvl="1"/>
            <a:r>
              <a:rPr lang="zh-TW" altLang="en-US" sz="2000" dirty="0" smtClean="0"/>
              <a:t>銷售份額</a:t>
            </a:r>
            <a:endParaRPr lang="en-US" altLang="zh-TW" sz="2000" dirty="0" smtClean="0"/>
          </a:p>
          <a:p>
            <a:pPr lvl="1"/>
            <a:r>
              <a:rPr lang="zh-TW" altLang="en-US" sz="2000" dirty="0" smtClean="0"/>
              <a:t>客戶數量</a:t>
            </a:r>
            <a:endParaRPr lang="en-US" altLang="zh-TW" sz="2000" dirty="0" smtClean="0"/>
          </a:p>
          <a:p>
            <a:pPr lvl="1"/>
            <a:r>
              <a:rPr lang="zh-TW" altLang="en-US" sz="2000" dirty="0" smtClean="0"/>
              <a:t>業績成長量</a:t>
            </a:r>
            <a:endParaRPr lang="en-US" altLang="zh-TW" sz="2000" dirty="0" smtClean="0"/>
          </a:p>
          <a:p>
            <a:pPr marL="0" indent="0">
              <a:buNone/>
            </a:pPr>
            <a:endParaRPr lang="en-US" altLang="zh-TW" sz="2400" dirty="0" smtClean="0"/>
          </a:p>
          <a:p>
            <a:r>
              <a:rPr lang="zh-TW" altLang="en-US" sz="2400" dirty="0" smtClean="0"/>
              <a:t>用</a:t>
            </a:r>
            <a:r>
              <a:rPr lang="en-US" altLang="zh-TW" sz="2400" dirty="0" smtClean="0"/>
              <a:t>SQL</a:t>
            </a:r>
            <a:r>
              <a:rPr lang="zh-TW" altLang="en-US" sz="2400" dirty="0"/>
              <a:t>做敘述性統計</a:t>
            </a:r>
            <a:endParaRPr lang="en-US" altLang="zh-TW" sz="2400" dirty="0" smtClean="0"/>
          </a:p>
          <a:p>
            <a:pPr lvl="1"/>
            <a:r>
              <a:rPr lang="en-US" altLang="zh-TW" dirty="0" smtClean="0"/>
              <a:t>select</a:t>
            </a:r>
            <a:r>
              <a:rPr lang="zh-TW" altLang="en-US" dirty="0" smtClean="0"/>
              <a:t> </a:t>
            </a:r>
            <a:r>
              <a:rPr lang="en-US" altLang="zh-TW" dirty="0" smtClean="0"/>
              <a:t>* from tb1 where col1 &gt;= 100 limit</a:t>
            </a:r>
            <a:r>
              <a:rPr lang="zh-TW" altLang="en-US" dirty="0" smtClean="0"/>
              <a:t> </a:t>
            </a:r>
            <a:r>
              <a:rPr lang="en-US" altLang="zh-TW" dirty="0" smtClean="0"/>
              <a:t>3</a:t>
            </a:r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R</a:t>
            </a:r>
            <a:r>
              <a:rPr lang="zh-TW" altLang="en-US" dirty="0" smtClean="0"/>
              <a:t>有類似的工具嗎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 err="1"/>
              <a:t>p</a:t>
            </a:r>
            <a:r>
              <a:rPr lang="en-US" altLang="zh-TW" dirty="0" err="1" smtClean="0"/>
              <a:t>lyr</a:t>
            </a:r>
            <a:endParaRPr lang="en-US" altLang="zh-TW" dirty="0" smtClean="0"/>
          </a:p>
          <a:p>
            <a:pPr lvl="1"/>
            <a:r>
              <a:rPr lang="en-US" altLang="zh-TW" dirty="0"/>
              <a:t>r</a:t>
            </a:r>
            <a:r>
              <a:rPr lang="en-US" altLang="zh-TW" dirty="0" smtClean="0"/>
              <a:t>eshape2</a:t>
            </a:r>
          </a:p>
          <a:p>
            <a:pPr lvl="1"/>
            <a:r>
              <a:rPr lang="en-US" altLang="zh-TW" dirty="0" err="1" smtClean="0"/>
              <a:t>dplyr</a:t>
            </a:r>
            <a:endParaRPr lang="zh-TW" altLang="en-US" dirty="0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敘述性統計分析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81750"/>
            <a:ext cx="2133600" cy="365125"/>
          </a:xfrm>
        </p:spPr>
        <p:txBody>
          <a:bodyPr/>
          <a:lstStyle/>
          <a:p>
            <a:fld id="{82A3E47B-88B2-428F-8C7C-05B0F9CA9DF6}" type="slidenum">
              <a:rPr lang="zh-TW" altLang="en-US" smtClean="0"/>
              <a:pPr/>
              <a:t>6</a:t>
            </a:fld>
            <a:endParaRPr lang="zh-TW" altLang="en-US"/>
          </a:p>
        </p:txBody>
      </p:sp>
      <p:pic>
        <p:nvPicPr>
          <p:cNvPr id="9" name="Picture 2" descr="http://upload.wikimedia.org/wikipedia/commons/c/c1/R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365104"/>
            <a:ext cx="2016224" cy="153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25574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標準差是以平均數來度量資料的離散程度</a:t>
                </a:r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IQR</a:t>
                </a:r>
                <a:r>
                  <a:rPr lang="zh-TW" altLang="en-US" dirty="0" smtClean="0"/>
                  <a:t> </a:t>
                </a:r>
                <a:r>
                  <a:rPr lang="zh-TW" altLang="en-US" dirty="0"/>
                  <a:t>是以中位數為</a:t>
                </a:r>
                <a:r>
                  <a:rPr lang="zh-TW" altLang="en-US" dirty="0" smtClean="0"/>
                  <a:t>基準</a:t>
                </a:r>
                <a:endParaRPr lang="en-US" altLang="zh-TW" dirty="0" smtClean="0"/>
              </a:p>
              <a:p>
                <a:pPr lvl="1"/>
                <a:r>
                  <a:rPr lang="zh-TW" altLang="en-US" dirty="0" smtClean="0"/>
                  <a:t>可以想成是距離平均數的平均距離 </a:t>
                </a:r>
                <a:r>
                  <a:rPr lang="en-US" altLang="zh-TW" dirty="0" smtClean="0"/>
                  <a:t>(</a:t>
                </a:r>
                <a:r>
                  <a:rPr lang="zh-TW" altLang="en-US" dirty="0" smtClean="0"/>
                  <a:t>距離的平方作為距離</a:t>
                </a:r>
                <a:r>
                  <a:rPr lang="en-US" altLang="zh-TW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zh-TW" altLang="en-US" i="1" dirty="0">
                        <a:latin typeface="Cambria Math"/>
                      </a:rPr>
                      <m:t>變異數</m:t>
                    </m:r>
                    <m:r>
                      <a:rPr lang="zh-TW" altLang="en-US" b="0" i="1" dirty="0" smtClean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altLang="zh-TW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altLang="zh-TW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TW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TW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zh-TW" b="0" i="1" smtClean="0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TW" dirty="0" smtClean="0"/>
              </a:p>
              <a:p>
                <a:pPr lvl="1"/>
                <a:r>
                  <a:rPr lang="zh-TW" altLang="en-US" dirty="0" smtClean="0"/>
                  <a:t>變異數越大</a:t>
                </a:r>
                <a:r>
                  <a:rPr lang="zh-TW" altLang="en-US" dirty="0"/>
                  <a:t>，資料越</a:t>
                </a:r>
                <a:r>
                  <a:rPr lang="zh-TW" altLang="en-US" dirty="0" smtClean="0"/>
                  <a:t>分散</a:t>
                </a:r>
                <a:endParaRPr lang="en-US" altLang="zh-TW" dirty="0" smtClean="0"/>
              </a:p>
              <a:p>
                <a:r>
                  <a:rPr lang="zh-TW" altLang="en-US" dirty="0"/>
                  <a:t>標準</a:t>
                </a:r>
                <a:r>
                  <a:rPr lang="zh-TW" altLang="en-US" dirty="0" smtClean="0"/>
                  <a:t>差 </a:t>
                </a:r>
                <a:r>
                  <a:rPr lang="en-US" altLang="zh-TW" dirty="0" smtClean="0"/>
                  <a:t>= s</a:t>
                </a:r>
              </a:p>
              <a:p>
                <a:pPr lvl="1"/>
                <a:r>
                  <a:rPr lang="zh-TW" altLang="en-US" dirty="0"/>
                  <a:t>非負整</a:t>
                </a:r>
                <a:r>
                  <a:rPr lang="zh-TW" altLang="en-US" dirty="0" smtClean="0"/>
                  <a:t>數值</a:t>
                </a:r>
                <a:endParaRPr lang="en-US" altLang="zh-TW" dirty="0" smtClean="0"/>
              </a:p>
              <a:p>
                <a:pPr lvl="1"/>
                <a:r>
                  <a:rPr lang="zh-TW" altLang="en-US" dirty="0"/>
                  <a:t>與度量</a:t>
                </a:r>
                <a:r>
                  <a:rPr lang="zh-TW" altLang="en-US" dirty="0" smtClean="0"/>
                  <a:t>單位有相同單位</a:t>
                </a:r>
                <a:endParaRPr lang="zh-TW" altLang="en-US" dirty="0"/>
              </a:p>
            </p:txBody>
          </p:sp>
        </mc:Choice>
        <mc:Fallback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1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標準差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9126934"/>
      </p:ext>
    </p:extLst>
  </p:cSld>
  <p:clrMapOvr>
    <a:masterClrMapping/>
  </p:clrMapOvr>
  <p:transition spd="slow">
    <p:pull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標準差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sd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cdc</a:t>
            </a:r>
            <a:r>
              <a:rPr lang="en-US" altLang="zh-TW" dirty="0" err="1" smtClean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weight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sqrt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var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cdc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weight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altLang="zh-TW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zh-TW" altLang="en-US" dirty="0"/>
              <a:t>變異數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sd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cdc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weight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^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</a:p>
          <a:p>
            <a:pPr marL="0" indent="0">
              <a:buNone/>
            </a:pP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var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cdc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weight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變異數與標準差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488295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641850"/>
          </a:xfrm>
        </p:spPr>
        <p:txBody>
          <a:bodyPr/>
          <a:lstStyle/>
          <a:p>
            <a:r>
              <a:rPr lang="zh-TW" altLang="en-US" sz="2000" dirty="0" smtClean="0"/>
              <a:t>大部分的數據都會遵從常態分布 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身高，體重，分數，智力</a:t>
            </a:r>
            <a:r>
              <a:rPr lang="en-US" altLang="zh-TW" sz="2000" dirty="0" smtClean="0"/>
              <a:t>)</a:t>
            </a:r>
          </a:p>
          <a:p>
            <a:r>
              <a:rPr lang="zh-TW" altLang="en-US" sz="2000" dirty="0" smtClean="0"/>
              <a:t>百分之</a:t>
            </a:r>
            <a:r>
              <a:rPr lang="en-US" altLang="zh-TW" sz="2000" dirty="0" smtClean="0"/>
              <a:t>68.2 </a:t>
            </a:r>
            <a:r>
              <a:rPr lang="zh-TW" altLang="en-US" sz="2000" dirty="0" smtClean="0"/>
              <a:t>的資料會位於</a:t>
            </a:r>
            <a:r>
              <a:rPr lang="en-US" altLang="zh-TW" sz="2000" dirty="0" smtClean="0"/>
              <a:t>+-</a:t>
            </a:r>
            <a:r>
              <a:rPr lang="zh-TW" altLang="en-US" sz="2000" dirty="0" smtClean="0"/>
              <a:t>一個標準差的區間之內</a:t>
            </a:r>
            <a:endParaRPr lang="en-US" altLang="zh-TW" sz="2000" dirty="0" smtClean="0"/>
          </a:p>
          <a:p>
            <a:r>
              <a:rPr lang="zh-TW" altLang="en-US" sz="2000" dirty="0"/>
              <a:t>六個標準</a:t>
            </a:r>
            <a:r>
              <a:rPr lang="zh-TW" altLang="en-US" sz="2000" dirty="0" smtClean="0"/>
              <a:t>差代表 </a:t>
            </a:r>
            <a:r>
              <a:rPr lang="en-US" altLang="zh-TW" sz="2000" dirty="0" smtClean="0"/>
              <a:t>99.99%</a:t>
            </a:r>
            <a:r>
              <a:rPr lang="zh-TW" altLang="en-US" sz="2000" dirty="0" smtClean="0"/>
              <a:t> </a:t>
            </a:r>
            <a:r>
              <a:rPr lang="zh-TW" altLang="en-US" sz="2000" dirty="0"/>
              <a:t>產品與服務都符合</a:t>
            </a:r>
            <a:r>
              <a:rPr lang="zh-TW" altLang="en-US" sz="2000" dirty="0" smtClean="0"/>
              <a:t>目標值</a:t>
            </a:r>
            <a:endParaRPr lang="en-US" altLang="zh-TW" sz="20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常態分佈 </a:t>
            </a:r>
            <a:r>
              <a:rPr lang="en-US" altLang="zh-TW" dirty="0" smtClean="0"/>
              <a:t>-</a:t>
            </a:r>
            <a:r>
              <a:rPr lang="zh-TW" altLang="en-US" dirty="0"/>
              <a:t>掌握主流意見、留意極端</a:t>
            </a:r>
            <a:r>
              <a:rPr lang="zh-TW" altLang="en-US" dirty="0" smtClean="0"/>
              <a:t>現象</a:t>
            </a:r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08920"/>
            <a:ext cx="7666638" cy="338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1317976"/>
      </p:ext>
    </p:extLst>
  </p:cSld>
  <p:clrMapOvr>
    <a:masterClrMapping/>
  </p:clrMapOvr>
  <p:transition spd="slow">
    <p:pull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同一平均值，不同標準差</a:t>
            </a:r>
            <a:endParaRPr lang="en-US" altLang="zh-TW" dirty="0" smtClean="0"/>
          </a:p>
          <a:p>
            <a:r>
              <a:rPr lang="zh-TW" altLang="en-US" dirty="0"/>
              <a:t>資料的分散程度就會不相同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同一平均值 不同標準差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95" y="2780928"/>
            <a:ext cx="7883359" cy="303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5518767"/>
      </p:ext>
    </p:extLst>
  </p:cSld>
  <p:clrMapOvr>
    <a:masterClrMapping/>
  </p:clrMapOvr>
  <p:transition spd="slow">
    <p:pull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rnorm</a:t>
            </a:r>
            <a:endParaRPr lang="en-US" altLang="zh-TW" dirty="0" smtClean="0"/>
          </a:p>
          <a:p>
            <a:pPr lvl="1"/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rnorm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100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 lvl="1"/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hist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rnorm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100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R </a:t>
            </a:r>
            <a:r>
              <a:rPr lang="zh-TW" altLang="en-US" dirty="0" smtClean="0"/>
              <a:t>產生常態分布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068960"/>
            <a:ext cx="3672408" cy="301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4658719"/>
      </p:ext>
    </p:extLst>
  </p:cSld>
  <p:clrMapOvr>
    <a:masterClrMapping/>
  </p:clrMapOvr>
  <p:transition spd="slow">
    <p:pull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dnorm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r>
              <a:rPr lang="zh-TW" altLang="en-US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0.3989423</a:t>
            </a: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dnorm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mean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r>
              <a:rPr lang="zh-TW" altLang="en-US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0.06664492</a:t>
            </a: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curve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dnorm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檢視分布曲線的高度</a:t>
            </a:r>
            <a:endParaRPr lang="zh-TW" altLang="en-US" dirty="0"/>
          </a:p>
        </p:txBody>
      </p:sp>
      <p:pic>
        <p:nvPicPr>
          <p:cNvPr id="4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995936" y="3501008"/>
            <a:ext cx="4896544" cy="2685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5834506"/>
      </p:ext>
    </p:extLst>
  </p:cSld>
  <p:clrMapOvr>
    <a:masterClrMapping/>
  </p:clrMapOvr>
  <p:transition spd="slow">
    <p:pull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pnorm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1.5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r>
              <a:rPr lang="zh-TW" altLang="en-US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0.9331928</a:t>
            </a: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pnorm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1.5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lower.tail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FALSE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r>
              <a:rPr lang="zh-TW" altLang="en-US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0.0668072</a:t>
            </a: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curve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pnorm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檢視分布曲線</a:t>
            </a:r>
            <a:r>
              <a:rPr lang="zh-TW" altLang="en-US" dirty="0" smtClean="0"/>
              <a:t>的面積</a:t>
            </a:r>
            <a:endParaRPr lang="zh-TW" altLang="en-US" dirty="0"/>
          </a:p>
        </p:txBody>
      </p:sp>
      <p:pic>
        <p:nvPicPr>
          <p:cNvPr id="4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4644008" y="3717032"/>
            <a:ext cx="4248472" cy="2459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4172969"/>
      </p:ext>
    </p:extLst>
  </p:cSld>
  <p:clrMapOvr>
    <a:masterClrMapping/>
  </p:clrMapOvr>
  <p:transition spd="slow">
    <p:pull dir="r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均勻分佈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set.seed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y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runif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100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hist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 err="1"/>
              <a:t>poisson</a:t>
            </a:r>
            <a:r>
              <a:rPr lang="en-US" altLang="zh-TW" dirty="0"/>
              <a:t> </a:t>
            </a:r>
            <a:r>
              <a:rPr lang="zh-TW" altLang="en-US" dirty="0"/>
              <a:t>分佈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hist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rpois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5000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除了常態分佈以外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209" y="3717032"/>
            <a:ext cx="2889485" cy="2371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圖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052" y="1772816"/>
            <a:ext cx="2974642" cy="170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41542"/>
      </p:ext>
    </p:extLst>
  </p:cSld>
  <p:clrMapOvr>
    <a:masterClrMapping/>
  </p:clrMapOvr>
  <p:transition spd="slow">
    <p:pull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Shapiro </a:t>
            </a:r>
            <a:r>
              <a:rPr lang="zh-TW" altLang="en-US" dirty="0"/>
              <a:t>檢定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shapiro.test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sample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cdc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weight,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5000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	Shapiro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Wilk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normality test</a:t>
            </a: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sample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cdc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weight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5000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W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0.9612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p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value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&lt;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2.2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16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檢視是否為常態分佈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411760" y="4581128"/>
            <a:ext cx="3096344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577118" y="5341858"/>
            <a:ext cx="27260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P</a:t>
            </a:r>
            <a:r>
              <a:rPr lang="zh-TW" altLang="en-US" dirty="0" smtClean="0"/>
              <a:t> </a:t>
            </a:r>
            <a:r>
              <a:rPr lang="en-US" altLang="zh-TW" dirty="0" smtClean="0"/>
              <a:t>&lt;</a:t>
            </a:r>
            <a:r>
              <a:rPr lang="zh-TW" altLang="en-US" dirty="0" smtClean="0"/>
              <a:t> </a:t>
            </a:r>
            <a:r>
              <a:rPr lang="en-US" altLang="zh-TW" dirty="0" smtClean="0"/>
              <a:t>0.05 </a:t>
            </a:r>
            <a:r>
              <a:rPr lang="zh-TW" altLang="en-US" dirty="0" smtClean="0"/>
              <a:t>代表為常態分佈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8905573"/>
      </p:ext>
    </p:extLst>
  </p:cSld>
  <p:clrMapOvr>
    <a:masterClrMapping/>
  </p:clrMapOvr>
  <p:transition spd="slow">
    <p:pull dir="r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機率</a:t>
            </a:r>
          </a:p>
        </p:txBody>
      </p:sp>
    </p:spTree>
    <p:extLst>
      <p:ext uri="{BB962C8B-B14F-4D97-AF65-F5344CB8AC3E}">
        <p14:creationId xmlns:p14="http://schemas.microsoft.com/office/powerpoint/2010/main" val="47335070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關於</a:t>
            </a:r>
            <a:r>
              <a:rPr lang="zh-TW" altLang="en-US" dirty="0" smtClean="0"/>
              <a:t>操作資料，你需要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可以</a:t>
            </a:r>
            <a:r>
              <a:rPr lang="zh-TW" altLang="en-US" dirty="0"/>
              <a:t>分割</a:t>
            </a:r>
            <a:r>
              <a:rPr lang="zh-TW" altLang="en-US" dirty="0" smtClean="0"/>
              <a:t>資料</a:t>
            </a:r>
            <a:r>
              <a:rPr lang="en-US" altLang="zh-TW" dirty="0" smtClean="0"/>
              <a:t>(Split)</a:t>
            </a:r>
          </a:p>
          <a:p>
            <a:pPr lvl="1"/>
            <a:r>
              <a:rPr lang="zh-TW" altLang="en-US" dirty="0"/>
              <a:t>可以轉換</a:t>
            </a:r>
            <a:r>
              <a:rPr lang="zh-TW" altLang="en-US" dirty="0" smtClean="0"/>
              <a:t>資料</a:t>
            </a:r>
            <a:r>
              <a:rPr lang="en-US" altLang="zh-TW" dirty="0" smtClean="0"/>
              <a:t>(Transformation)</a:t>
            </a:r>
          </a:p>
          <a:p>
            <a:pPr lvl="1"/>
            <a:r>
              <a:rPr lang="zh-TW" altLang="en-US" dirty="0"/>
              <a:t>可以聚合</a:t>
            </a:r>
            <a:r>
              <a:rPr lang="zh-TW" altLang="en-US" dirty="0" smtClean="0"/>
              <a:t>資料</a:t>
            </a:r>
            <a:r>
              <a:rPr lang="en-US" altLang="zh-TW" dirty="0" smtClean="0"/>
              <a:t>(Aggregation)</a:t>
            </a:r>
          </a:p>
          <a:p>
            <a:pPr lvl="1"/>
            <a:r>
              <a:rPr lang="zh-TW" altLang="en-US" dirty="0"/>
              <a:t>可以探索</a:t>
            </a:r>
            <a:r>
              <a:rPr lang="zh-TW" altLang="en-US" dirty="0" smtClean="0"/>
              <a:t>資料</a:t>
            </a:r>
            <a:r>
              <a:rPr lang="en-US" altLang="zh-TW" dirty="0" smtClean="0"/>
              <a:t>(Exploration)</a:t>
            </a:r>
          </a:p>
          <a:p>
            <a:pPr lvl="1"/>
            <a:endParaRPr lang="en-US" altLang="zh-TW" dirty="0"/>
          </a:p>
          <a:p>
            <a:r>
              <a:rPr lang="zh-TW" altLang="en-US" dirty="0" smtClean="0">
                <a:solidFill>
                  <a:srgbClr val="C00000"/>
                </a:solidFill>
              </a:rPr>
              <a:t>需要如同</a:t>
            </a:r>
            <a:r>
              <a:rPr lang="en-US" altLang="zh-TW" dirty="0" smtClean="0">
                <a:solidFill>
                  <a:srgbClr val="C00000"/>
                </a:solidFill>
              </a:rPr>
              <a:t>SQL</a:t>
            </a:r>
            <a:r>
              <a:rPr lang="zh-TW" altLang="en-US" dirty="0" smtClean="0">
                <a:solidFill>
                  <a:srgbClr val="C00000"/>
                </a:solidFill>
              </a:rPr>
              <a:t>的語法操作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如何操作資料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56699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事情發生的可能性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基本定義</a:t>
            </a:r>
            <a:endParaRPr lang="en-US" altLang="zh-TW" dirty="0" smtClean="0"/>
          </a:p>
          <a:p>
            <a:pPr lvl="1"/>
            <a:r>
              <a:rPr lang="zh-TW" altLang="en-US" dirty="0"/>
              <a:t>隨機</a:t>
            </a:r>
            <a:r>
              <a:rPr lang="zh-TW" altLang="en-US" dirty="0" smtClean="0"/>
              <a:t>實驗</a:t>
            </a:r>
            <a:r>
              <a:rPr lang="en-US" altLang="zh-TW" dirty="0" smtClean="0"/>
              <a:t>: </a:t>
            </a:r>
            <a:r>
              <a:rPr lang="zh-TW" altLang="en-US" dirty="0" smtClean="0"/>
              <a:t>產生結果的過程</a:t>
            </a:r>
            <a:endParaRPr lang="en-US" altLang="zh-TW" dirty="0" smtClean="0"/>
          </a:p>
          <a:p>
            <a:pPr lvl="2"/>
            <a:r>
              <a:rPr lang="en-US" altLang="zh-TW" dirty="0"/>
              <a:t>e</a:t>
            </a:r>
            <a:r>
              <a:rPr lang="en-US" altLang="zh-TW" dirty="0" smtClean="0"/>
              <a:t>.g. </a:t>
            </a:r>
            <a:r>
              <a:rPr lang="zh-TW" altLang="en-US" dirty="0" smtClean="0"/>
              <a:t>紀錄銅板丟出的結果</a:t>
            </a:r>
            <a:endParaRPr lang="en-US" altLang="zh-TW" dirty="0" smtClean="0"/>
          </a:p>
          <a:p>
            <a:pPr lvl="1"/>
            <a:r>
              <a:rPr lang="zh-TW" altLang="en-US" dirty="0"/>
              <a:t>基本</a:t>
            </a:r>
            <a:r>
              <a:rPr lang="zh-TW" altLang="en-US" dirty="0" smtClean="0"/>
              <a:t>結果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zh-TW" altLang="en-US" dirty="0"/>
              <a:t>所有可能結果</a:t>
            </a:r>
            <a:endParaRPr lang="en-US" altLang="zh-TW" dirty="0" smtClean="0"/>
          </a:p>
          <a:p>
            <a:pPr lvl="2"/>
            <a:r>
              <a:rPr lang="en-US" altLang="zh-TW" dirty="0"/>
              <a:t>e</a:t>
            </a:r>
            <a:r>
              <a:rPr lang="en-US" altLang="zh-TW" dirty="0" smtClean="0"/>
              <a:t>.g.</a:t>
            </a:r>
            <a:r>
              <a:rPr lang="zh-TW" altLang="en-US" dirty="0" smtClean="0"/>
              <a:t>正面與反面</a:t>
            </a:r>
            <a:endParaRPr lang="en-US" altLang="zh-TW" dirty="0" smtClean="0"/>
          </a:p>
          <a:p>
            <a:pPr lvl="1"/>
            <a:r>
              <a:rPr lang="zh-TW" altLang="en-US" dirty="0"/>
              <a:t>樣本</a:t>
            </a:r>
            <a:r>
              <a:rPr lang="zh-TW" altLang="en-US" dirty="0" smtClean="0"/>
              <a:t>空間</a:t>
            </a:r>
            <a:r>
              <a:rPr lang="en-US" altLang="zh-TW" dirty="0" smtClean="0"/>
              <a:t>: </a:t>
            </a:r>
            <a:r>
              <a:rPr lang="zh-TW" altLang="en-US" dirty="0" smtClean="0"/>
              <a:t>基本結果的集合</a:t>
            </a:r>
            <a:endParaRPr lang="en-US" altLang="zh-TW" dirty="0" smtClean="0"/>
          </a:p>
          <a:p>
            <a:pPr lvl="2"/>
            <a:r>
              <a:rPr lang="en-US" altLang="zh-TW" dirty="0"/>
              <a:t>e</a:t>
            </a:r>
            <a:r>
              <a:rPr lang="en-US" altLang="zh-TW" dirty="0" smtClean="0"/>
              <a:t>.g. {</a:t>
            </a:r>
            <a:r>
              <a:rPr lang="zh-TW" altLang="en-US" dirty="0" smtClean="0"/>
              <a:t>正面</a:t>
            </a:r>
            <a:r>
              <a:rPr lang="en-US" altLang="zh-TW" dirty="0" smtClean="0"/>
              <a:t>, </a:t>
            </a:r>
            <a:r>
              <a:rPr lang="zh-TW" altLang="en-US" dirty="0" smtClean="0"/>
              <a:t>反面</a:t>
            </a:r>
            <a:r>
              <a:rPr lang="en-US" altLang="zh-TW" dirty="0" smtClean="0"/>
              <a:t>}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機率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025049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機率的特質</a:t>
            </a:r>
            <a:endParaRPr lang="en-US" altLang="zh-TW" dirty="0"/>
          </a:p>
          <a:p>
            <a:pPr lvl="1"/>
            <a:r>
              <a:rPr lang="zh-TW" altLang="en-US" dirty="0"/>
              <a:t>機率一定是非負的</a:t>
            </a:r>
            <a:endParaRPr lang="en-US" altLang="zh-TW" dirty="0"/>
          </a:p>
          <a:p>
            <a:pPr lvl="1"/>
            <a:r>
              <a:rPr lang="zh-TW" altLang="en-US" dirty="0"/>
              <a:t>所以的基本結果總和為一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機率的特質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645024"/>
            <a:ext cx="757237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4697782"/>
      </p:ext>
    </p:extLst>
  </p:cSld>
  <p:clrMapOvr>
    <a:masterClrMapping/>
  </p:clrMapOvr>
  <p:transition spd="slow">
    <p:pull dir="r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產生各式樣本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sample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10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sample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10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, size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sample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10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replace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87005F"/>
                </a:solidFill>
                <a:highlight>
                  <a:srgbClr val="FFFFFF"/>
                </a:highlight>
              </a:rPr>
              <a:t>TRUE</a:t>
            </a:r>
            <a:r>
              <a:rPr lang="en-US" altLang="zh-TW" sz="24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sample.int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20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12</a:t>
            </a:r>
            <a:r>
              <a:rPr lang="en-US" altLang="zh-TW" sz="24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endParaRPr lang="en-US" altLang="zh-TW" sz="2400" dirty="0" smtClean="0"/>
          </a:p>
          <a:p>
            <a:r>
              <a:rPr lang="zh-TW" altLang="en-US" dirty="0" smtClean="0"/>
              <a:t>投</a:t>
            </a:r>
            <a:r>
              <a:rPr lang="zh-TW" altLang="en-US" dirty="0"/>
              <a:t>一百次硬幣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24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coins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"heads"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"tails</a:t>
            </a:r>
            <a:r>
              <a:rPr lang="en-US" altLang="zh-TW" sz="24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24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005F5F"/>
                </a:solidFill>
                <a:highlight>
                  <a:srgbClr val="FFFFFF"/>
                </a:highlight>
              </a:rPr>
              <a:t>f</a:t>
            </a:r>
            <a:r>
              <a:rPr lang="en-US" altLang="zh-TW" sz="2400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air_coin</a:t>
            </a:r>
            <a:r>
              <a:rPr lang="en-US" altLang="zh-TW" sz="24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= sample</a:t>
            </a:r>
            <a:r>
              <a:rPr lang="en-US" altLang="zh-TW" sz="24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coins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, size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100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replace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87005F"/>
                </a:solidFill>
                <a:highlight>
                  <a:srgbClr val="FFFFFF"/>
                </a:highlight>
              </a:rPr>
              <a:t>TRUE</a:t>
            </a:r>
            <a:r>
              <a:rPr lang="en-US" altLang="zh-TW" sz="24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table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fair_coin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隨機實驗模擬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527927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o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utcomes = c(“heads”, “tails”)</a:t>
            </a:r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unfair_coin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sample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outcomes, size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100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replace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TRUE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prob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0.3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0.7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table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unfair_coin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不公平的硬幣投擲結果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503095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41850"/>
          </a:xfrm>
        </p:spPr>
        <p:txBody>
          <a:bodyPr/>
          <a:lstStyle/>
          <a:p>
            <a:r>
              <a:rPr lang="zh-TW" altLang="en-US" dirty="0" smtClean="0"/>
              <a:t>獨立事件</a:t>
            </a:r>
            <a:endParaRPr lang="en-US" altLang="zh-TW" dirty="0" smtClean="0"/>
          </a:p>
          <a:p>
            <a:pPr lvl="1"/>
            <a:r>
              <a:rPr lang="zh-TW" altLang="en-US" dirty="0"/>
              <a:t>一事件的發生不會影響到另一事件發生的</a:t>
            </a:r>
            <a:r>
              <a:rPr lang="zh-TW" altLang="en-US" dirty="0" smtClean="0"/>
              <a:t>機率</a:t>
            </a:r>
            <a:endParaRPr lang="en-US" altLang="zh-TW" dirty="0"/>
          </a:p>
          <a:p>
            <a:pPr lvl="1"/>
            <a:r>
              <a:rPr lang="zh-TW" altLang="en-US" dirty="0" smtClean="0"/>
              <a:t>可以互相相乘</a:t>
            </a:r>
            <a:endParaRPr lang="en-US" altLang="zh-TW" dirty="0"/>
          </a:p>
          <a:p>
            <a:r>
              <a:rPr lang="zh-TW" altLang="en-US" dirty="0" smtClean="0"/>
              <a:t>如何驗證兩事件是獨立</a:t>
            </a:r>
            <a:endParaRPr lang="en-US" altLang="zh-TW" dirty="0" smtClean="0"/>
          </a:p>
          <a:p>
            <a:pPr lvl="1"/>
            <a:r>
              <a:rPr lang="en-US" altLang="zh-TW" dirty="0"/>
              <a:t>P(A | B) = P(A), </a:t>
            </a:r>
            <a:r>
              <a:rPr lang="zh-TW" altLang="en-US" dirty="0" smtClean="0"/>
              <a:t>那</a:t>
            </a:r>
            <a:r>
              <a:rPr lang="en-US" altLang="zh-TW" dirty="0" smtClean="0"/>
              <a:t>A</a:t>
            </a:r>
            <a:r>
              <a:rPr lang="zh-TW" altLang="en-US" dirty="0" smtClean="0"/>
              <a:t>跟</a:t>
            </a:r>
            <a:r>
              <a:rPr lang="en-US" altLang="zh-TW" dirty="0" smtClean="0"/>
              <a:t>B </a:t>
            </a:r>
            <a:r>
              <a:rPr lang="zh-TW" altLang="en-US" dirty="0" smtClean="0"/>
              <a:t>是獨立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獨立事件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572853"/>
            <a:ext cx="6192688" cy="2635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873607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2009</a:t>
            </a:r>
            <a:r>
              <a:rPr lang="zh-TW" altLang="en-US" dirty="0" smtClean="0"/>
              <a:t>年</a:t>
            </a:r>
            <a:r>
              <a:rPr lang="en-US" altLang="zh-TW" dirty="0" smtClean="0"/>
              <a:t>NBA Kobe Bryant</a:t>
            </a:r>
            <a:r>
              <a:rPr lang="zh-TW" altLang="en-US" dirty="0" smtClean="0"/>
              <a:t>對</a:t>
            </a:r>
            <a:r>
              <a:rPr lang="en-US" altLang="zh-TW" dirty="0" smtClean="0"/>
              <a:t>Orlando Magic</a:t>
            </a:r>
            <a:r>
              <a:rPr lang="zh-TW" altLang="en-US" dirty="0" smtClean="0"/>
              <a:t>的對戰紀錄，</a:t>
            </a:r>
            <a:r>
              <a:rPr lang="en-US" altLang="zh-TW" dirty="0" smtClean="0"/>
              <a:t>Kobe </a:t>
            </a:r>
            <a:r>
              <a:rPr lang="zh-TW" altLang="en-US" dirty="0" smtClean="0"/>
              <a:t>在該場比賽獲得單場</a:t>
            </a:r>
            <a:r>
              <a:rPr lang="en-US" altLang="zh-TW" dirty="0" smtClean="0"/>
              <a:t>MVP</a:t>
            </a:r>
          </a:p>
          <a:p>
            <a:endParaRPr lang="en-US" altLang="zh-TW" dirty="0"/>
          </a:p>
          <a:p>
            <a:r>
              <a:rPr lang="zh-TW" altLang="en-US" dirty="0" smtClean="0"/>
              <a:t>希望從單場對戰紀錄中發現，是否</a:t>
            </a:r>
            <a:r>
              <a:rPr lang="en-US" altLang="zh-TW" dirty="0" smtClean="0"/>
              <a:t>Kobe </a:t>
            </a:r>
            <a:r>
              <a:rPr lang="zh-TW" altLang="en-US" dirty="0" smtClean="0"/>
              <a:t>有好手氣</a:t>
            </a:r>
            <a:endParaRPr lang="en-US" altLang="zh-TW" dirty="0" smtClean="0"/>
          </a:p>
          <a:p>
            <a:pPr lvl="1"/>
            <a:r>
              <a:rPr lang="zh-TW" altLang="en-US" dirty="0"/>
              <a:t>假設有好</a:t>
            </a:r>
            <a:r>
              <a:rPr lang="zh-TW" altLang="en-US" dirty="0" smtClean="0"/>
              <a:t>手氣 </a:t>
            </a:r>
            <a:r>
              <a:rPr lang="en-US" altLang="zh-TW" dirty="0" smtClean="0"/>
              <a:t>-&gt; </a:t>
            </a:r>
            <a:r>
              <a:rPr lang="zh-TW" altLang="en-US" dirty="0" smtClean="0"/>
              <a:t>連勝機會高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/>
              <a:t>讀取資料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load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(“</a:t>
            </a: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kobe.RData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“)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驗證</a:t>
            </a:r>
            <a:r>
              <a:rPr lang="zh-TW" altLang="en-US" dirty="0" smtClean="0"/>
              <a:t>是否為獨立事件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155244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get_streak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function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){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y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rep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length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x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"H"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y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y,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wz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which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y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streak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diff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wz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return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streak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}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計算連勝次數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843472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kobe_streak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get_streak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kobe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basket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barplot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table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kobe_streak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取得</a:t>
            </a:r>
            <a:r>
              <a:rPr lang="en-US" altLang="zh-TW" dirty="0"/>
              <a:t>K</a:t>
            </a:r>
            <a:r>
              <a:rPr lang="en-US" altLang="zh-TW" dirty="0" smtClean="0"/>
              <a:t>obe </a:t>
            </a:r>
            <a:r>
              <a:rPr lang="zh-TW" altLang="en-US" dirty="0" smtClean="0"/>
              <a:t>連勝紀錄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9752" y="2528286"/>
            <a:ext cx="4861570" cy="3642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7364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假設有好手氣，則投進越多，下次投進的機率就會變高，則</a:t>
            </a:r>
            <a:r>
              <a:rPr lang="zh-TW" altLang="en-US" dirty="0"/>
              <a:t>可推斷</a:t>
            </a:r>
            <a:r>
              <a:rPr lang="zh-TW" altLang="en-US" dirty="0" smtClean="0"/>
              <a:t>每次投進的事件不為獨立事件。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假設在</a:t>
            </a:r>
            <a:r>
              <a:rPr lang="en-US" altLang="zh-TW" dirty="0" smtClean="0"/>
              <a:t>Kobe</a:t>
            </a:r>
            <a:r>
              <a:rPr lang="zh-TW" altLang="en-US" dirty="0" smtClean="0"/>
              <a:t>的</a:t>
            </a:r>
            <a:r>
              <a:rPr lang="zh-TW" altLang="en-US" dirty="0"/>
              <a:t>歷史生涯中</a:t>
            </a:r>
            <a:r>
              <a:rPr lang="zh-TW" altLang="en-US" dirty="0" smtClean="0"/>
              <a:t>，投進的機率為</a:t>
            </a:r>
            <a:r>
              <a:rPr lang="en-US" altLang="zh-TW" dirty="0" smtClean="0"/>
              <a:t>45%</a:t>
            </a:r>
            <a:r>
              <a:rPr lang="zh-TW" altLang="en-US" dirty="0" smtClean="0"/>
              <a:t>，因此如果</a:t>
            </a:r>
            <a:r>
              <a:rPr lang="en-US" altLang="zh-TW" dirty="0" smtClean="0"/>
              <a:t>Kobe </a:t>
            </a:r>
            <a:r>
              <a:rPr lang="zh-TW" altLang="en-US" dirty="0" smtClean="0"/>
              <a:t>有好手氣加持的話，投進機率為 </a:t>
            </a:r>
            <a:r>
              <a:rPr lang="en-US" altLang="zh-TW" dirty="0" smtClean="0"/>
              <a:t>P(shot2=H</a:t>
            </a:r>
            <a:r>
              <a:rPr lang="en-US" altLang="zh-TW" dirty="0"/>
              <a:t> | shot1=H)&gt;0.45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驗證連勝紀錄是否是因為好手氣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532667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outcomes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"H"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"M"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sim_basket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sample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outcomes, size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133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replace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TRUE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prob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0.45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0.55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table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sim_basket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模擬投藍結果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259511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提供操作資料的基本語法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filter</a:t>
            </a:r>
            <a:r>
              <a:rPr lang="en-US" altLang="zh-TW" dirty="0"/>
              <a:t>, select, arrange, mutate, </a:t>
            </a:r>
            <a:r>
              <a:rPr lang="en-US" altLang="zh-TW" dirty="0" err="1" smtClean="0"/>
              <a:t>summarise</a:t>
            </a:r>
            <a:r>
              <a:rPr lang="en-US" altLang="zh-TW" dirty="0" smtClean="0"/>
              <a:t>,</a:t>
            </a:r>
            <a:r>
              <a:rPr lang="en-US" altLang="zh-TW" dirty="0"/>
              <a:t> </a:t>
            </a:r>
            <a:r>
              <a:rPr lang="en-US" altLang="zh-TW" dirty="0" err="1" smtClean="0"/>
              <a:t>group_by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提供</a:t>
            </a:r>
            <a:r>
              <a:rPr lang="zh-TW" altLang="en-US" dirty="0"/>
              <a:t>資料合併功能</a:t>
            </a:r>
            <a:r>
              <a:rPr lang="en-US" altLang="zh-TW" dirty="0"/>
              <a:t>(JOIN)</a:t>
            </a:r>
          </a:p>
          <a:p>
            <a:pPr lvl="1"/>
            <a:r>
              <a:rPr lang="en-US" altLang="zh-TW" dirty="0"/>
              <a:t>Inner join, left join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可以操作資料表</a:t>
            </a:r>
            <a:r>
              <a:rPr lang="en-US" altLang="zh-TW" dirty="0" smtClean="0"/>
              <a:t>(data table)</a:t>
            </a:r>
            <a:r>
              <a:rPr lang="zh-TW" altLang="en-US" dirty="0" smtClean="0"/>
              <a:t> 或資料庫 </a:t>
            </a:r>
            <a:r>
              <a:rPr lang="en-US" altLang="zh-TW" dirty="0" smtClean="0"/>
              <a:t>(Database)</a:t>
            </a:r>
            <a:r>
              <a:rPr lang="zh-TW" altLang="en-US" dirty="0" smtClean="0"/>
              <a:t>的資料</a:t>
            </a:r>
            <a:endParaRPr lang="en-US" altLang="zh-TW" dirty="0"/>
          </a:p>
          <a:p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為什麼要使用</a:t>
            </a:r>
            <a:r>
              <a:rPr lang="en-US" altLang="zh-TW" dirty="0" err="1" smtClean="0"/>
              <a:t>dplyr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3858298"/>
      </p:ext>
    </p:extLst>
  </p:cSld>
  <p:clrMapOvr>
    <a:masterClrMapping/>
  </p:clrMapOvr>
  <p:transition spd="slow">
    <p:pull dir="r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kobe_streak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get_streak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kobe</a:t>
            </a:r>
            <a:r>
              <a:rPr lang="en-US" altLang="zh-TW" sz="2000" dirty="0" err="1" smtClean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basket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sim_streak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get_streak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sim_basket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summary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kobe_streak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summary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sim_streak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kobe_table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table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kobe_streak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sim_table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table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sim_streak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barplot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kobe_table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barplot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sim_table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比較</a:t>
            </a:r>
            <a:r>
              <a:rPr lang="en-US" altLang="zh-TW" dirty="0" smtClean="0"/>
              <a:t>Kobe </a:t>
            </a:r>
            <a:r>
              <a:rPr lang="zh-TW" altLang="en-US" dirty="0" smtClean="0"/>
              <a:t>跟模擬的投籃結果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860032" y="3573016"/>
            <a:ext cx="236955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證明是否是獨立事件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820330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641850"/>
          </a:xfrm>
        </p:spPr>
        <p:txBody>
          <a:bodyPr/>
          <a:lstStyle/>
          <a:p>
            <a:r>
              <a:rPr lang="zh-TW" altLang="en-US" dirty="0" smtClean="0"/>
              <a:t>機率的延伸</a:t>
            </a:r>
            <a:endParaRPr lang="en-US" altLang="zh-TW" dirty="0" smtClean="0"/>
          </a:p>
          <a:p>
            <a:r>
              <a:rPr lang="zh-TW" altLang="en-US" dirty="0" smtClean="0"/>
              <a:t>做出報酬率高的決定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期望值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16607"/>
            <a:ext cx="6807100" cy="3976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8416645"/>
      </p:ext>
    </p:extLst>
  </p:cSld>
  <p:clrMapOvr>
    <a:masterClrMapping/>
  </p:clrMapOvr>
  <p:transition spd="slow">
    <p:pull dir="r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96952"/>
            <a:ext cx="7702539" cy="1256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2749930"/>
      </p:ext>
    </p:extLst>
  </p:cSld>
  <p:clrMapOvr>
    <a:masterClrMapping/>
  </p:clrMapOvr>
  <p:transition spd="slow">
    <p:pull dir="r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取樣分佈</a:t>
            </a:r>
          </a:p>
        </p:txBody>
      </p:sp>
    </p:spTree>
    <p:extLst>
      <p:ext uri="{BB962C8B-B14F-4D97-AF65-F5344CB8AC3E}">
        <p14:creationId xmlns:p14="http://schemas.microsoft.com/office/powerpoint/2010/main" val="405470653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生產手機的廠商，希望不用檢查每一隻手機，就知道平均手機的耗電量</a:t>
            </a:r>
            <a:endParaRPr lang="en-US" altLang="zh-TW" dirty="0" smtClean="0"/>
          </a:p>
          <a:p>
            <a:pPr lvl="1"/>
            <a:r>
              <a:rPr lang="zh-TW" altLang="en-US" dirty="0"/>
              <a:t>隨機</a:t>
            </a:r>
            <a:r>
              <a:rPr lang="zh-TW" altLang="en-US" dirty="0" smtClean="0"/>
              <a:t>取出ｎ支手機，度量耗電量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r>
              <a:rPr lang="zh-TW" altLang="en-US" dirty="0"/>
              <a:t>抽樣分佈</a:t>
            </a:r>
            <a:endParaRPr lang="en-US" altLang="zh-TW" dirty="0"/>
          </a:p>
          <a:p>
            <a:pPr lvl="1"/>
            <a:r>
              <a:rPr lang="zh-TW" altLang="en-US" dirty="0"/>
              <a:t>對特定樣本數 </a:t>
            </a:r>
            <a:r>
              <a:rPr lang="en-US" altLang="zh-TW" dirty="0"/>
              <a:t>N</a:t>
            </a:r>
            <a:r>
              <a:rPr lang="zh-TW" altLang="en-US" dirty="0"/>
              <a:t>，算術平均數的機率</a:t>
            </a:r>
            <a:r>
              <a:rPr lang="zh-TW" altLang="en-US" dirty="0" smtClean="0"/>
              <a:t>分佈</a:t>
            </a:r>
            <a:endParaRPr lang="en-US" altLang="zh-TW" dirty="0"/>
          </a:p>
          <a:p>
            <a:pPr lvl="1"/>
            <a:r>
              <a:rPr lang="zh-TW" altLang="en-US" dirty="0" smtClean="0"/>
              <a:t>對</a:t>
            </a:r>
            <a:r>
              <a:rPr lang="zh-TW" altLang="en-US" dirty="0"/>
              <a:t>任意樣本數，取樣的算術平均數亦為常態</a:t>
            </a:r>
            <a:r>
              <a:rPr lang="zh-TW" altLang="en-US" dirty="0" smtClean="0"/>
              <a:t>分佈</a:t>
            </a:r>
            <a:endParaRPr lang="en-US" altLang="zh-TW" dirty="0" smtClean="0"/>
          </a:p>
          <a:p>
            <a:pPr lvl="1"/>
            <a:r>
              <a:rPr lang="zh-TW" altLang="en-US" b="1" dirty="0"/>
              <a:t>中央極限定理</a:t>
            </a:r>
            <a:endParaRPr lang="en-US" altLang="zh-TW" b="1" dirty="0"/>
          </a:p>
          <a:p>
            <a:pPr lvl="1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平均數的抽樣分佈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197422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 smtClean="0"/>
              <a:t>中央</a:t>
            </a:r>
            <a:r>
              <a:rPr lang="zh-TW" altLang="en-US" b="1" dirty="0"/>
              <a:t>極限定理 </a:t>
            </a:r>
            <a:r>
              <a:rPr lang="en-US" altLang="zh-TW" b="1" dirty="0"/>
              <a:t>Central Limit Theorem</a:t>
            </a:r>
          </a:p>
          <a:p>
            <a:pPr lvl="1"/>
            <a:r>
              <a:rPr lang="zh-TW" altLang="en-US" dirty="0"/>
              <a:t>從任何一個母群</a:t>
            </a:r>
            <a:r>
              <a:rPr lang="en-US" altLang="zh-TW" dirty="0"/>
              <a:t>(</a:t>
            </a:r>
            <a:r>
              <a:rPr lang="zh-TW" altLang="en-US" dirty="0"/>
              <a:t>算術平均數為</a:t>
            </a:r>
            <a:r>
              <a:rPr lang="en-US" altLang="zh-TW" dirty="0"/>
              <a:t>μ</a:t>
            </a:r>
            <a:r>
              <a:rPr lang="zh-TW" altLang="en-US" dirty="0"/>
              <a:t>，標準差為</a:t>
            </a:r>
            <a:r>
              <a:rPr lang="en-US" altLang="zh-TW" dirty="0"/>
              <a:t>σ)</a:t>
            </a:r>
            <a:r>
              <a:rPr lang="zh-TW" altLang="en-US" dirty="0"/>
              <a:t>中取大小為</a:t>
            </a:r>
            <a:r>
              <a:rPr lang="en-US" altLang="zh-TW" dirty="0"/>
              <a:t>N</a:t>
            </a:r>
            <a:r>
              <a:rPr lang="zh-TW" altLang="en-US" dirty="0"/>
              <a:t>之樣本</a:t>
            </a:r>
            <a:r>
              <a:rPr lang="zh-TW" altLang="en-US" dirty="0" smtClean="0"/>
              <a:t>，當</a:t>
            </a:r>
            <a:r>
              <a:rPr lang="en-US" altLang="zh-TW" dirty="0"/>
              <a:t>N</a:t>
            </a:r>
            <a:r>
              <a:rPr lang="zh-TW" altLang="en-US" dirty="0"/>
              <a:t>足夠大時，取樣的算術平均數會接近常態</a:t>
            </a:r>
            <a:r>
              <a:rPr lang="zh-TW" altLang="en-US" dirty="0" smtClean="0"/>
              <a:t>分佈</a:t>
            </a:r>
            <a:endParaRPr lang="en-US" altLang="zh-TW" dirty="0" smtClean="0"/>
          </a:p>
          <a:p>
            <a:pPr lvl="1"/>
            <a:r>
              <a:rPr lang="zh-TW" altLang="en-US" dirty="0"/>
              <a:t>要知道平均數的</a:t>
            </a:r>
            <a:r>
              <a:rPr lang="zh-TW" altLang="en-US" dirty="0" smtClean="0"/>
              <a:t>分佈，只要知道母體平均數與標準差即可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不同種的分佈（常態、均勻或布瓦松分配）只要平均數和標準差相同，平均數的分佈都為常態分佈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取樣分佈</a:t>
            </a:r>
            <a:r>
              <a:rPr lang="en-US" altLang="zh-TW" dirty="0" smtClean="0"/>
              <a:t>(Sampling Distribution)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136954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2006~ 2010 </a:t>
            </a:r>
            <a:r>
              <a:rPr lang="zh-TW" altLang="en-US" dirty="0" smtClean="0"/>
              <a:t>年間</a:t>
            </a:r>
            <a:r>
              <a:rPr lang="en-US" altLang="zh-TW" dirty="0" smtClean="0"/>
              <a:t>Ames, </a:t>
            </a:r>
            <a:r>
              <a:rPr lang="en-US" altLang="zh-TW" dirty="0"/>
              <a:t>I</a:t>
            </a:r>
            <a:r>
              <a:rPr lang="en-US" altLang="zh-TW" dirty="0" smtClean="0"/>
              <a:t>owa </a:t>
            </a:r>
            <a:r>
              <a:rPr lang="zh-TW" altLang="en-US" dirty="0" smtClean="0"/>
              <a:t>地區每筆房地產交易資訊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讀取資料集</a:t>
            </a:r>
            <a:endParaRPr lang="en-US" altLang="zh-TW" dirty="0" smtClean="0"/>
          </a:p>
          <a:p>
            <a:pPr marL="5715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load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ames.Rdata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房產資料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757174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area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ames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Gr.Liv.Area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hist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area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列出地坪大小的分佈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1175" y="2636912"/>
            <a:ext cx="558165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45132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64185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sample_means10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rep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NA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5000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sample_means50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rep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NA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5000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sample_means100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rep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NA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5000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i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5000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{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samp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sample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area, 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10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   sample_means10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i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mean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samp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zh-TW" altLang="en-US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20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samp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sample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area, 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50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   sample_means50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i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mean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samp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samp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sample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area, 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100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   sample_means100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i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mean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samp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}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資料取樣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885947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par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mfrow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xlimits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range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sample_means10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005F5F"/>
                </a:solidFill>
                <a:highlight>
                  <a:srgbClr val="FFFFFF"/>
                </a:highlight>
              </a:rPr>
              <a:t>hist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sample_means10, breaks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20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xlim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xlimits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005F5F"/>
                </a:solidFill>
                <a:highlight>
                  <a:srgbClr val="FFFFFF"/>
                </a:highlight>
              </a:rPr>
              <a:t>hist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sample_means50, breaks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20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xlim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xlimits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005F5F"/>
                </a:solidFill>
                <a:highlight>
                  <a:srgbClr val="FFFFFF"/>
                </a:highlight>
              </a:rPr>
              <a:t>hist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sample_means100, breaks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20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xlim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xlimits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觀察不同取樣的資料分佈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603576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 err="1"/>
              <a:t>dplyr</a:t>
            </a:r>
            <a:endParaRPr lang="en-US" altLang="zh-TW" dirty="0"/>
          </a:p>
          <a:p>
            <a:pPr lvl="1"/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install.packages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dplyr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endParaRPr lang="en-US" altLang="zh-TW" dirty="0" smtClean="0">
              <a:solidFill>
                <a:srgbClr val="005F5F"/>
              </a:solidFill>
              <a:highlight>
                <a:srgbClr val="FFFFFF"/>
              </a:highlight>
            </a:endParaRPr>
          </a:p>
          <a:p>
            <a:r>
              <a:rPr lang="zh-TW" altLang="en-US" dirty="0"/>
              <a:t>使用</a:t>
            </a:r>
            <a:r>
              <a:rPr lang="en-US" altLang="zh-TW" dirty="0" err="1"/>
              <a:t>dplyr</a:t>
            </a:r>
            <a:endParaRPr lang="en-US" altLang="zh-TW" dirty="0"/>
          </a:p>
          <a:p>
            <a:pPr lvl="1"/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library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dplyr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 lvl="1"/>
            <a:endParaRPr lang="en-US" altLang="zh-TW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r>
              <a:rPr lang="zh-TW" altLang="en-US" dirty="0"/>
              <a:t>觀看說明頁</a:t>
            </a:r>
            <a:endParaRPr lang="en-US" altLang="zh-TW" dirty="0"/>
          </a:p>
          <a:p>
            <a:pPr lvl="1"/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help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package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dplyr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安裝與使用</a:t>
            </a:r>
            <a:r>
              <a:rPr lang="en-US" altLang="zh-TW" dirty="0" err="1" smtClean="0"/>
              <a:t>dplyr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8738575"/>
      </p:ext>
    </p:extLst>
  </p:cSld>
  <p:clrMapOvr>
    <a:masterClrMapping/>
  </p:clrMapOvr>
  <p:transition spd="slow">
    <p:pull dir="r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不同取樣值產生的直方圖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648" y="1384680"/>
            <a:ext cx="6543055" cy="4827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897627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信賴區間</a:t>
            </a:r>
          </a:p>
        </p:txBody>
      </p:sp>
    </p:spTree>
    <p:extLst>
      <p:ext uri="{BB962C8B-B14F-4D97-AF65-F5344CB8AC3E}">
        <p14:creationId xmlns:p14="http://schemas.microsoft.com/office/powerpoint/2010/main" val="396850863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抽樣可以從母體之中取得許多樣本，並估計樣本的分佈狀況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還需要知道母體的平均數跟標準差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zh-TW" altLang="en-US" dirty="0" smtClean="0"/>
              <a:t>但是否可以從樣本推論出產生這統計資料的隨機系統為何？</a:t>
            </a:r>
            <a:endParaRPr lang="en-US" altLang="zh-TW" dirty="0" smtClean="0"/>
          </a:p>
          <a:p>
            <a:pPr lvl="1"/>
            <a:r>
              <a:rPr lang="zh-TW" altLang="en-US" b="1" dirty="0" smtClean="0"/>
              <a:t>歸納法</a:t>
            </a:r>
            <a:r>
              <a:rPr lang="zh-TW" altLang="en-US" b="1" dirty="0"/>
              <a:t>推理：從結果到</a:t>
            </a:r>
            <a:r>
              <a:rPr lang="zh-TW" altLang="en-US" b="1" dirty="0" smtClean="0"/>
              <a:t>假設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演繹法推理：從假設到結論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信賴區間</a:t>
            </a:r>
            <a:r>
              <a:rPr lang="en-US" altLang="zh-TW" dirty="0" smtClean="0"/>
              <a:t>(Confidence Interval)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06057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誤差：推論會產生誤差，要得到比較小的誤差，樣本數就比較大</a:t>
            </a:r>
            <a:endParaRPr lang="en-US" altLang="zh-TW" dirty="0" smtClean="0"/>
          </a:p>
          <a:p>
            <a:r>
              <a:rPr lang="zh-TW" altLang="en-US" dirty="0"/>
              <a:t>信心</a:t>
            </a:r>
            <a:r>
              <a:rPr lang="zh-TW" altLang="en-US" dirty="0" smtClean="0"/>
              <a:t>水準：有多大的信心可以用樣本推論母體，通常設定在</a:t>
            </a:r>
            <a:r>
              <a:rPr lang="en-US" altLang="zh-TW" dirty="0" smtClean="0"/>
              <a:t>95</a:t>
            </a:r>
            <a:r>
              <a:rPr lang="zh-TW" altLang="en-US" dirty="0" smtClean="0"/>
              <a:t>或</a:t>
            </a:r>
            <a:r>
              <a:rPr lang="en-US" altLang="zh-TW" dirty="0" smtClean="0"/>
              <a:t>99%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抽樣調查</a:t>
            </a:r>
            <a:endParaRPr lang="zh-TW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20030"/>
            <a:ext cx="7560840" cy="2645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105689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有</a:t>
                </a:r>
                <a:r>
                  <a:rPr lang="en-US" altLang="zh-TW" dirty="0" smtClean="0"/>
                  <a:t>95%</a:t>
                </a:r>
                <a:r>
                  <a:rPr lang="zh-TW" altLang="en-US" dirty="0" smtClean="0"/>
                  <a:t>的機率，會產生一個包含</a:t>
                </a:r>
                <a:r>
                  <a:rPr lang="en-US" altLang="zh-TW" dirty="0" smtClean="0"/>
                  <a:t>p</a:t>
                </a:r>
                <a:r>
                  <a:rPr lang="zh-TW" altLang="en-US" dirty="0" smtClean="0"/>
                  <a:t>在內的區間 </a:t>
                </a:r>
                <a:r>
                  <a:rPr lang="en-US" altLang="zh-TW" dirty="0" smtClean="0"/>
                  <a:t>=&gt; 95%</a:t>
                </a:r>
                <a:r>
                  <a:rPr lang="zh-TW" altLang="en-US" dirty="0" smtClean="0"/>
                  <a:t>的時候，</a:t>
                </a:r>
                <a:r>
                  <a:rPr lang="en-US" altLang="zh-TW" dirty="0" smtClean="0"/>
                  <a:t>p</a:t>
                </a:r>
                <a:r>
                  <a:rPr lang="zh-TW" altLang="en-US" dirty="0" smtClean="0"/>
                  <a:t>會落在以觀測值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/>
                          </a:rPr>
                          <m:t>𝑝</m:t>
                        </m:r>
                      </m:e>
                    </m:acc>
                  </m:oMath>
                </a14:m>
                <a:r>
                  <a:rPr lang="zh-TW" altLang="en-US" dirty="0" smtClean="0"/>
                  <a:t>為中心的區間</a:t>
                </a:r>
                <a:endParaRPr lang="en-US" altLang="zh-TW" dirty="0" smtClean="0"/>
              </a:p>
              <a:p>
                <a:endParaRPr lang="en-US" altLang="zh-TW" dirty="0"/>
              </a:p>
              <a:p>
                <a:r>
                  <a:rPr lang="zh-TW" altLang="en-US" dirty="0" smtClean="0"/>
                  <a:t>假設從母體中隨機抽出</a:t>
                </a:r>
                <a:r>
                  <a:rPr lang="en-US" altLang="zh-TW" dirty="0" smtClean="0"/>
                  <a:t>1,000</a:t>
                </a:r>
                <a:r>
                  <a:rPr lang="zh-TW" altLang="en-US" dirty="0" smtClean="0"/>
                  <a:t>名消費者，</a:t>
                </a:r>
                <a:r>
                  <a:rPr lang="zh-TW" altLang="en-US" dirty="0"/>
                  <a:t>如果</a:t>
                </a:r>
                <a:r>
                  <a:rPr lang="zh-TW" altLang="en-US" dirty="0" smtClean="0"/>
                  <a:t>發現</a:t>
                </a:r>
                <a:r>
                  <a:rPr lang="en-US" altLang="zh-TW" dirty="0" smtClean="0"/>
                  <a:t>80%</a:t>
                </a:r>
                <a:r>
                  <a:rPr lang="zh-TW" altLang="en-US" dirty="0" smtClean="0"/>
                  <a:t>消費者對</a:t>
                </a:r>
                <a:r>
                  <a:rPr lang="en-US" altLang="zh-TW" dirty="0" smtClean="0"/>
                  <a:t>A</a:t>
                </a:r>
                <a:r>
                  <a:rPr lang="zh-TW" altLang="en-US" dirty="0" smtClean="0"/>
                  <a:t>產品滿意在</a:t>
                </a:r>
                <a:r>
                  <a:rPr lang="en-US" altLang="zh-TW" dirty="0" smtClean="0"/>
                  <a:t>95%</a:t>
                </a:r>
                <a:r>
                  <a:rPr lang="zh-TW" altLang="en-US" dirty="0" smtClean="0"/>
                  <a:t>信心水準下，誤差範圍為正負</a:t>
                </a:r>
                <a:r>
                  <a:rPr lang="en-US" altLang="zh-TW" dirty="0" smtClean="0"/>
                  <a:t>3%</a:t>
                </a:r>
              </a:p>
              <a:p>
                <a:pPr lvl="1"/>
                <a:r>
                  <a:rPr lang="zh-TW" altLang="en-US" dirty="0"/>
                  <a:t>代表針對該</a:t>
                </a:r>
                <a:r>
                  <a:rPr lang="zh-TW" altLang="en-US" dirty="0" smtClean="0"/>
                  <a:t>產品重複進行</a:t>
                </a:r>
                <a:r>
                  <a:rPr lang="en-US" altLang="zh-TW" dirty="0" smtClean="0"/>
                  <a:t>100</a:t>
                </a:r>
                <a:r>
                  <a:rPr lang="zh-TW" altLang="en-US" dirty="0" smtClean="0"/>
                  <a:t>次調查，有</a:t>
                </a:r>
                <a:r>
                  <a:rPr lang="en-US" altLang="zh-TW" dirty="0" smtClean="0"/>
                  <a:t>95</a:t>
                </a:r>
                <a:r>
                  <a:rPr lang="zh-TW" altLang="en-US" dirty="0" smtClean="0"/>
                  <a:t>次消費者對</a:t>
                </a:r>
                <a:r>
                  <a:rPr lang="en-US" altLang="zh-TW" dirty="0" smtClean="0"/>
                  <a:t>A</a:t>
                </a:r>
                <a:r>
                  <a:rPr lang="zh-TW" altLang="en-US" dirty="0" smtClean="0"/>
                  <a:t>產品的滿意比例介於</a:t>
                </a:r>
                <a:r>
                  <a:rPr lang="en-US" altLang="zh-TW" dirty="0" smtClean="0"/>
                  <a:t>77% ~ 83%</a:t>
                </a:r>
                <a:endParaRPr lang="zh-TW" altLang="en-US" dirty="0"/>
              </a:p>
            </p:txBody>
          </p:sp>
        </mc:Choice>
        <mc:Fallback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312" r="-5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95%</a:t>
            </a:r>
            <a:r>
              <a:rPr lang="zh-TW" altLang="en-US" dirty="0" smtClean="0"/>
              <a:t>信心水準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5064543"/>
      </p:ext>
    </p:extLst>
  </p:cSld>
  <p:clrMapOvr>
    <a:masterClrMapping/>
  </p:clrMapOvr>
  <p:transition spd="slow">
    <p:pull dir="r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為想了解當地的房地產坪數大小，通常會從兩個基本資訊著手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一般房屋的大概坪數為何</a:t>
            </a:r>
            <a:r>
              <a:rPr lang="en-US" altLang="zh-TW" dirty="0" smtClean="0"/>
              <a:t>?</a:t>
            </a:r>
            <a:endParaRPr lang="en-US" altLang="zh-TW" dirty="0"/>
          </a:p>
          <a:p>
            <a:pPr lvl="1"/>
            <a:r>
              <a:rPr lang="zh-TW" altLang="en-US" dirty="0" smtClean="0"/>
              <a:t>房屋之間的變異數有多大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信賴區間</a:t>
            </a:r>
            <a:r>
              <a:rPr lang="en-US" altLang="zh-TW" dirty="0" smtClean="0"/>
              <a:t>(Confidence Interval)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037589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population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ames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Gr.Liv.Area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samp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sample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population, </a:t>
            </a:r>
            <a:r>
              <a:rPr lang="en-US" altLang="zh-TW" sz="2000" dirty="0" smtClean="0">
                <a:solidFill>
                  <a:srgbClr val="005F00"/>
                </a:solidFill>
                <a:highlight>
                  <a:srgbClr val="FFFFFF"/>
                </a:highlight>
              </a:rPr>
              <a:t>50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sample_mean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mean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samp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hist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samp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隨機從</a:t>
            </a:r>
            <a:r>
              <a:rPr lang="en-US" altLang="zh-TW" dirty="0" err="1"/>
              <a:t>a</a:t>
            </a:r>
            <a:r>
              <a:rPr lang="en-US" altLang="zh-TW" dirty="0" err="1" smtClean="0"/>
              <a:t>mes</a:t>
            </a:r>
            <a:r>
              <a:rPr lang="en-US" altLang="zh-TW" dirty="0" smtClean="0"/>
              <a:t> </a:t>
            </a:r>
            <a:r>
              <a:rPr lang="zh-TW" altLang="en-US" dirty="0" smtClean="0"/>
              <a:t>房地產資料取出</a:t>
            </a:r>
            <a:r>
              <a:rPr lang="en-US" altLang="zh-TW" dirty="0"/>
              <a:t>5</a:t>
            </a:r>
            <a:r>
              <a:rPr lang="en-US" altLang="zh-TW" dirty="0" smtClean="0"/>
              <a:t>0</a:t>
            </a:r>
            <a:r>
              <a:rPr lang="zh-TW" altLang="en-US" dirty="0" smtClean="0"/>
              <a:t>個樣本</a:t>
            </a:r>
            <a:endParaRPr lang="zh-TW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760" y="2735019"/>
            <a:ext cx="4492238" cy="3314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117333" y="5842828"/>
            <a:ext cx="526297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取樣樣本的平均值，與母體的平均值應該相去不遠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176611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標準誤差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sde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sd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samp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)/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sqrt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50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endParaRPr lang="en-US" altLang="zh-TW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r>
              <a:rPr lang="zh-TW" altLang="en-US" dirty="0"/>
              <a:t>隨機</a:t>
            </a:r>
            <a:r>
              <a:rPr lang="zh-TW" altLang="en-US" dirty="0"/>
              <a:t>區間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95%</a:t>
            </a:r>
            <a:r>
              <a:rPr lang="zh-TW" altLang="en-US" dirty="0"/>
              <a:t>的信心 ，平均數會落在平均數加減</a:t>
            </a:r>
            <a:r>
              <a:rPr lang="en-US" altLang="zh-TW" dirty="0"/>
              <a:t>1.96</a:t>
            </a:r>
            <a:r>
              <a:rPr lang="zh-TW" altLang="en-US" dirty="0"/>
              <a:t>標準誤差的區間中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lower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sample_mean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1.96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*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sde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upper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sample_mean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1.96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*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sde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altLang="zh-TW" dirty="0" smtClean="0">
              <a:solidFill>
                <a:srgbClr val="5F5F00"/>
              </a:solidFill>
              <a:highlight>
                <a:srgbClr val="FFFFFF"/>
              </a:highlight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推算</a:t>
            </a:r>
            <a:r>
              <a:rPr lang="en-US" altLang="zh-TW" dirty="0" smtClean="0"/>
              <a:t>95%</a:t>
            </a:r>
            <a:r>
              <a:rPr lang="zh-TW" altLang="en-US" dirty="0" smtClean="0"/>
              <a:t>信賴區間的上下界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465478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3F3F3F"/>
                </a:solidFill>
                <a:highlight>
                  <a:srgbClr val="FFFFFF"/>
                </a:highlight>
                <a:latin typeface="微軟正黑體" pitchFamily="34" charset="-120"/>
              </a:rPr>
              <a:t>95%</a:t>
            </a:r>
            <a:r>
              <a:rPr lang="zh-TW" altLang="en-US" dirty="0" smtClean="0">
                <a:solidFill>
                  <a:srgbClr val="3F3F3F"/>
                </a:solidFill>
                <a:highlight>
                  <a:srgbClr val="FFFFFF"/>
                </a:highlight>
                <a:latin typeface="微軟正黑體" pitchFamily="34" charset="-120"/>
              </a:rPr>
              <a:t> </a:t>
            </a:r>
            <a:r>
              <a:rPr lang="zh-TW" altLang="en-US" dirty="0">
                <a:solidFill>
                  <a:srgbClr val="3F3F3F"/>
                </a:solidFill>
                <a:highlight>
                  <a:srgbClr val="FFFFFF"/>
                </a:highlight>
                <a:latin typeface="微軟正黑體" pitchFamily="34" charset="-120"/>
              </a:rPr>
              <a:t>信賴</a:t>
            </a:r>
            <a:r>
              <a:rPr lang="zh-TW" altLang="en-US" dirty="0" smtClean="0">
                <a:solidFill>
                  <a:srgbClr val="3F3F3F"/>
                </a:solidFill>
                <a:highlight>
                  <a:srgbClr val="FFFFFF"/>
                </a:highlight>
                <a:latin typeface="微軟正黑體" pitchFamily="34" charset="-120"/>
              </a:rPr>
              <a:t>區間，代表有</a:t>
            </a:r>
            <a:r>
              <a:rPr lang="en-US" altLang="zh-TW" dirty="0" smtClean="0">
                <a:solidFill>
                  <a:srgbClr val="3F3F3F"/>
                </a:solidFill>
                <a:highlight>
                  <a:srgbClr val="FFFFFF"/>
                </a:highlight>
                <a:latin typeface="微軟正黑體" pitchFamily="34" charset="-120"/>
              </a:rPr>
              <a:t>95%</a:t>
            </a:r>
            <a:r>
              <a:rPr lang="zh-TW" altLang="en-US" dirty="0" smtClean="0">
                <a:solidFill>
                  <a:srgbClr val="3F3F3F"/>
                </a:solidFill>
                <a:highlight>
                  <a:srgbClr val="FFFFFF"/>
                </a:highlight>
                <a:latin typeface="微軟正黑體" pitchFamily="34" charset="-120"/>
              </a:rPr>
              <a:t>的區域位於</a:t>
            </a:r>
            <a:r>
              <a:rPr lang="en-US" altLang="zh-TW" dirty="0" smtClean="0">
                <a:solidFill>
                  <a:srgbClr val="3F3F3F"/>
                </a:solidFill>
                <a:highlight>
                  <a:srgbClr val="FFFFFF"/>
                </a:highlight>
                <a:latin typeface="微軟正黑體" pitchFamily="34" charset="-120"/>
              </a:rPr>
              <a:t>-1.96~1.96 </a:t>
            </a:r>
            <a:r>
              <a:rPr lang="zh-TW" altLang="en-US" dirty="0" smtClean="0">
                <a:solidFill>
                  <a:srgbClr val="3F3F3F"/>
                </a:solidFill>
                <a:highlight>
                  <a:srgbClr val="FFFFFF"/>
                </a:highlight>
                <a:latin typeface="微軟正黑體" pitchFamily="34" charset="-120"/>
              </a:rPr>
              <a:t>之間</a:t>
            </a:r>
            <a:endParaRPr lang="en-US" altLang="zh-TW" dirty="0" smtClean="0">
              <a:solidFill>
                <a:srgbClr val="3F3F3F"/>
              </a:solidFill>
              <a:highlight>
                <a:srgbClr val="FFFFFF"/>
              </a:highlight>
              <a:latin typeface="微軟正黑體" pitchFamily="34" charset="-120"/>
            </a:endParaRPr>
          </a:p>
          <a:p>
            <a:pPr lvl="1"/>
            <a:r>
              <a:rPr lang="en-US" altLang="zh-TW" dirty="0" smtClean="0">
                <a:solidFill>
                  <a:srgbClr val="3F3F3F"/>
                </a:solidFill>
                <a:highlight>
                  <a:srgbClr val="FFFFFF"/>
                </a:highlight>
                <a:latin typeface="微軟正黑體" pitchFamily="34" charset="-120"/>
              </a:rPr>
              <a:t>P(X&gt;1.96) = 0.025</a:t>
            </a:r>
          </a:p>
          <a:p>
            <a:pPr lvl="1"/>
            <a:r>
              <a:rPr lang="en-US" altLang="zh-TW" dirty="0" smtClean="0">
                <a:solidFill>
                  <a:srgbClr val="3F3F3F"/>
                </a:solidFill>
                <a:highlight>
                  <a:srgbClr val="FFFFFF"/>
                </a:highlight>
                <a:latin typeface="微軟正黑體" pitchFamily="34" charset="-120"/>
              </a:rPr>
              <a:t>P(X&lt;1.96</a:t>
            </a:r>
            <a:r>
              <a:rPr lang="en-US" altLang="zh-TW" dirty="0">
                <a:solidFill>
                  <a:srgbClr val="3F3F3F"/>
                </a:solidFill>
                <a:highlight>
                  <a:srgbClr val="FFFFFF"/>
                </a:highlight>
                <a:latin typeface="微軟正黑體" pitchFamily="34" charset="-120"/>
              </a:rPr>
              <a:t>) = </a:t>
            </a:r>
            <a:r>
              <a:rPr lang="en-US" altLang="zh-TW" dirty="0" smtClean="0">
                <a:solidFill>
                  <a:srgbClr val="3F3F3F"/>
                </a:solidFill>
                <a:highlight>
                  <a:srgbClr val="FFFFFF"/>
                </a:highlight>
                <a:latin typeface="微軟正黑體" pitchFamily="34" charset="-120"/>
              </a:rPr>
              <a:t>0.975</a:t>
            </a:r>
            <a:endParaRPr lang="en-US" altLang="zh-TW" dirty="0">
              <a:solidFill>
                <a:srgbClr val="3F3F3F"/>
              </a:solidFill>
              <a:highlight>
                <a:srgbClr val="FFFFFF"/>
              </a:highlight>
              <a:latin typeface="微軟正黑體" pitchFamily="34" charset="-120"/>
            </a:endParaRPr>
          </a:p>
          <a:p>
            <a:pPr lvl="1"/>
            <a:r>
              <a:rPr lang="en-US" altLang="zh-TW" dirty="0" smtClean="0">
                <a:solidFill>
                  <a:srgbClr val="3F3F3F"/>
                </a:solidFill>
                <a:highlight>
                  <a:srgbClr val="FFFFFF"/>
                </a:highlight>
                <a:latin typeface="微軟正黑體" pitchFamily="34" charset="-120"/>
              </a:rPr>
              <a:t>P(-1.96&lt;X&lt;1.96) = 0.95</a:t>
            </a:r>
          </a:p>
          <a:p>
            <a:pPr marL="457200" lvl="1" indent="0">
              <a:buNone/>
            </a:pP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  <a:latin typeface="微軟正黑體" pitchFamily="34" charset="-120"/>
              </a:rPr>
              <a:t> </a:t>
            </a:r>
          </a:p>
          <a:p>
            <a:r>
              <a:rPr lang="en-US" altLang="zh-TW" dirty="0" err="1" smtClean="0">
                <a:solidFill>
                  <a:srgbClr val="3F3F3F"/>
                </a:solidFill>
                <a:highlight>
                  <a:srgbClr val="FFFFFF"/>
                </a:highlight>
                <a:latin typeface="微軟正黑體" pitchFamily="34" charset="-120"/>
              </a:rPr>
              <a:t>qnorm</a:t>
            </a:r>
            <a:r>
              <a:rPr lang="en-US" altLang="zh-TW" dirty="0" smtClean="0">
                <a:solidFill>
                  <a:srgbClr val="3F3F3F"/>
                </a:solidFill>
                <a:highlight>
                  <a:srgbClr val="FFFFFF"/>
                </a:highlight>
                <a:latin typeface="微軟正黑體" pitchFamily="34" charset="-120"/>
              </a:rPr>
              <a:t> </a:t>
            </a:r>
            <a:r>
              <a:rPr lang="zh-TW" altLang="en-US" dirty="0">
                <a:solidFill>
                  <a:srgbClr val="3F3F3F"/>
                </a:solidFill>
                <a:highlight>
                  <a:srgbClr val="FFFFFF"/>
                </a:highlight>
                <a:latin typeface="微軟正黑體" pitchFamily="34" charset="-120"/>
              </a:rPr>
              <a:t>是</a:t>
            </a:r>
            <a:r>
              <a:rPr lang="en-US" altLang="zh-TW" dirty="0" err="1">
                <a:solidFill>
                  <a:srgbClr val="3F3F3F"/>
                </a:solidFill>
                <a:highlight>
                  <a:srgbClr val="FFFFFF"/>
                </a:highlight>
                <a:latin typeface="微軟正黑體" pitchFamily="34" charset="-120"/>
              </a:rPr>
              <a:t>pnorm</a:t>
            </a:r>
            <a:r>
              <a:rPr lang="en-US" altLang="zh-TW" dirty="0">
                <a:solidFill>
                  <a:srgbClr val="3F3F3F"/>
                </a:solidFill>
                <a:highlight>
                  <a:srgbClr val="FFFFFF"/>
                </a:highlight>
                <a:latin typeface="微軟正黑體" pitchFamily="34" charset="-120"/>
              </a:rPr>
              <a:t> </a:t>
            </a:r>
            <a:r>
              <a:rPr lang="zh-TW" altLang="en-US" dirty="0">
                <a:solidFill>
                  <a:srgbClr val="3F3F3F"/>
                </a:solidFill>
                <a:highlight>
                  <a:srgbClr val="FFFFFF"/>
                </a:highlight>
                <a:latin typeface="微軟正黑體" pitchFamily="34" charset="-120"/>
              </a:rPr>
              <a:t>的反向推導</a:t>
            </a:r>
            <a:endParaRPr lang="en-US" altLang="zh-TW" dirty="0">
              <a:solidFill>
                <a:srgbClr val="3F3F3F"/>
              </a:solidFill>
              <a:highlight>
                <a:srgbClr val="FFFFFF"/>
              </a:highlight>
              <a:latin typeface="微軟正黑體" pitchFamily="34" charset="-120"/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  <a:latin typeface="微軟正黑體" pitchFamily="34" charset="-120"/>
              </a:rPr>
              <a:t>qnorm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  <a:latin typeface="微軟正黑體" pitchFamily="34" charset="-120"/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  <a:latin typeface="微軟正黑體" pitchFamily="34" charset="-120"/>
              </a:rPr>
              <a:t>0.975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  <a:latin typeface="微軟正黑體" pitchFamily="34" charset="-120"/>
              </a:rPr>
              <a:t>)</a:t>
            </a:r>
          </a:p>
          <a:p>
            <a:pPr marL="0" indent="0">
              <a:buNone/>
            </a:pP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  <a:latin typeface="微軟正黑體" pitchFamily="34" charset="-120"/>
              </a:rPr>
              <a:t>pnorm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  <a:latin typeface="微軟正黑體" pitchFamily="34" charset="-120"/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  <a:latin typeface="微軟正黑體" pitchFamily="34" charset="-120"/>
              </a:rPr>
              <a:t>1.96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  <a:latin typeface="微軟正黑體" pitchFamily="34" charset="-120"/>
              </a:rPr>
              <a:t>)</a:t>
            </a:r>
          </a:p>
          <a:p>
            <a:pPr marL="0" indent="0">
              <a:buNone/>
            </a:pPr>
            <a:endParaRPr lang="en-US" altLang="zh-TW" dirty="0">
              <a:solidFill>
                <a:srgbClr val="5F5F00"/>
              </a:solidFill>
              <a:highlight>
                <a:srgbClr val="FFFFFF"/>
              </a:highlight>
              <a:latin typeface="微軟正黑體" pitchFamily="34" charset="-120"/>
            </a:endParaRPr>
          </a:p>
          <a:p>
            <a:pPr marL="0" indent="0">
              <a:buNone/>
            </a:pPr>
            <a:endParaRPr lang="zh-TW" altLang="en-US" dirty="0">
              <a:latin typeface="微軟正黑體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推算信賴區間參數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640731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>
                <a:latin typeface="Arial" charset="0"/>
                <a:cs typeface="Arial" charset="0"/>
              </a:rPr>
              <a:t>多</a:t>
            </a:r>
            <a:r>
              <a:rPr lang="zh-TW" altLang="en-US" cap="none" dirty="0" smtClean="0">
                <a:latin typeface="Arial" charset="0"/>
                <a:cs typeface="Arial" charset="0"/>
              </a:rPr>
              <a:t>變量分析</a:t>
            </a:r>
          </a:p>
        </p:txBody>
      </p:sp>
    </p:spTree>
    <p:extLst>
      <p:ext uri="{BB962C8B-B14F-4D97-AF65-F5344CB8AC3E}">
        <p14:creationId xmlns:p14="http://schemas.microsoft.com/office/powerpoint/2010/main" val="346354430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自訂設計">
  <a:themeElements>
    <a:clrScheme name="觀點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19593</TotalTime>
  <Words>5208</Words>
  <Application>Microsoft Office PowerPoint</Application>
  <PresentationFormat>如螢幕大小 (4:3)</PresentationFormat>
  <Paragraphs>838</Paragraphs>
  <Slides>142</Slides>
  <Notes>7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142</vt:i4>
      </vt:variant>
    </vt:vector>
  </HeadingPairs>
  <TitlesOfParts>
    <vt:vector size="143" baseType="lpstr">
      <vt:lpstr>1_自訂設計</vt:lpstr>
      <vt:lpstr>R ETL 與統計基礎</vt:lpstr>
      <vt:lpstr>EXCEL 資料處理</vt:lpstr>
      <vt:lpstr>XLSX 檔案範例</vt:lpstr>
      <vt:lpstr>讀取及寫入xlsx 檔案</vt:lpstr>
      <vt:lpstr>使用dplyr 套件</vt:lpstr>
      <vt:lpstr>敘述性統計分析</vt:lpstr>
      <vt:lpstr>如何操作資料</vt:lpstr>
      <vt:lpstr>為什麼要使用dplyr</vt:lpstr>
      <vt:lpstr>安裝與使用dplyr</vt:lpstr>
      <vt:lpstr>探索鐵達尼號</vt:lpstr>
      <vt:lpstr>過濾資料</vt:lpstr>
      <vt:lpstr>可以使用 AND, OR 與 IN 來過濾資料 </vt:lpstr>
      <vt:lpstr>選擇欄位</vt:lpstr>
      <vt:lpstr>進階欄位選擇</vt:lpstr>
      <vt:lpstr>但如果我想同時選擇欄位又過濾資料呢?</vt:lpstr>
      <vt:lpstr>資料做排序</vt:lpstr>
      <vt:lpstr>新增欄位 (mutate)</vt:lpstr>
      <vt:lpstr>分組計算 (group_by, summarise)</vt:lpstr>
      <vt:lpstr>統計多個欄位</vt:lpstr>
      <vt:lpstr>針對多個欄位做統計</vt:lpstr>
      <vt:lpstr>資料計數</vt:lpstr>
      <vt:lpstr>依據多欄位取次數總和</vt:lpstr>
      <vt:lpstr>使用直方圖顯示男女個數</vt:lpstr>
      <vt:lpstr>使用圓餅圖顯示男女比例</vt:lpstr>
      <vt:lpstr>使用直方圖男女生存數</vt:lpstr>
      <vt:lpstr>實際玩點資料</vt:lpstr>
      <vt:lpstr>統計男/女前十大菜市場名</vt:lpstr>
      <vt:lpstr>將姓名比例繪製成Pie 圖</vt:lpstr>
      <vt:lpstr> 資料視覺化- 使用ggplot2 套件</vt:lpstr>
      <vt:lpstr>使用ggplot2</vt:lpstr>
      <vt:lpstr>重新使用ggplot2繪製pie 圖</vt:lpstr>
      <vt:lpstr>依菜市場名取出姓名趨勢</vt:lpstr>
      <vt:lpstr>女性姓名趨勢圖</vt:lpstr>
      <vt:lpstr>男性姓名趨勢圖</vt:lpstr>
      <vt:lpstr>關於統計</vt:lpstr>
      <vt:lpstr>統計是什麼</vt:lpstr>
      <vt:lpstr>描述數據</vt:lpstr>
      <vt:lpstr>成人危險行為因子監測系統</vt:lpstr>
      <vt:lpstr>資料集</vt:lpstr>
      <vt:lpstr>觀察資料</vt:lpstr>
      <vt:lpstr>連續型資料分布(直方圖)</vt:lpstr>
      <vt:lpstr>增加分組組數</vt:lpstr>
      <vt:lpstr>產生莖葉圖</vt:lpstr>
      <vt:lpstr>找出資料的中心</vt:lpstr>
      <vt:lpstr>找出中心的方法</vt:lpstr>
      <vt:lpstr>平均值、中位數與眾數</vt:lpstr>
      <vt:lpstr>使用Ｒ探索平均值，中位數與眾數</vt:lpstr>
      <vt:lpstr>基礎統計函式 (類別資料)</vt:lpstr>
      <vt:lpstr>使用barplot 繪製統計圖</vt:lpstr>
      <vt:lpstr>針對多維資料產生統計</vt:lpstr>
      <vt:lpstr>離度的量度</vt:lpstr>
      <vt:lpstr>IQR (範例)</vt:lpstr>
      <vt:lpstr>箱型圖 – 表示IQR 的方式</vt:lpstr>
      <vt:lpstr>箱型圖與資料分布</vt:lpstr>
      <vt:lpstr>Boxplot</vt:lpstr>
      <vt:lpstr>分組繪製資料</vt:lpstr>
      <vt:lpstr>產生BMI 統計圖</vt:lpstr>
      <vt:lpstr>繪製資料散佈圖 (Scatter Plot)</vt:lpstr>
      <vt:lpstr>標準差</vt:lpstr>
      <vt:lpstr>標準差</vt:lpstr>
      <vt:lpstr>變異數與標準差</vt:lpstr>
      <vt:lpstr>常態分佈 -掌握主流意見、留意極端現象</vt:lpstr>
      <vt:lpstr>同一平均值 不同標準差</vt:lpstr>
      <vt:lpstr>使用R 產生常態分布</vt:lpstr>
      <vt:lpstr>檢視分布曲線的高度</vt:lpstr>
      <vt:lpstr>檢視分布曲線的面積</vt:lpstr>
      <vt:lpstr>除了常態分佈以外</vt:lpstr>
      <vt:lpstr>檢視是否為常態分佈</vt:lpstr>
      <vt:lpstr>機率</vt:lpstr>
      <vt:lpstr>機率</vt:lpstr>
      <vt:lpstr>機率的特質</vt:lpstr>
      <vt:lpstr>隨機實驗模擬</vt:lpstr>
      <vt:lpstr>不公平的硬幣投擲結果</vt:lpstr>
      <vt:lpstr>獨立事件</vt:lpstr>
      <vt:lpstr>驗證是否為獨立事件</vt:lpstr>
      <vt:lpstr>計算連勝次數</vt:lpstr>
      <vt:lpstr>取得Kobe 連勝紀錄</vt:lpstr>
      <vt:lpstr>驗證連勝紀錄是否是因為好手氣</vt:lpstr>
      <vt:lpstr>模擬投藍結果</vt:lpstr>
      <vt:lpstr>比較Kobe 跟模擬的投籃結果</vt:lpstr>
      <vt:lpstr>期望值</vt:lpstr>
      <vt:lpstr>PowerPoint 簡報</vt:lpstr>
      <vt:lpstr>取樣分佈</vt:lpstr>
      <vt:lpstr>平均數的抽樣分佈</vt:lpstr>
      <vt:lpstr>取樣分佈(Sampling Distribution)</vt:lpstr>
      <vt:lpstr>房產資料</vt:lpstr>
      <vt:lpstr>列出地坪大小的分佈</vt:lpstr>
      <vt:lpstr>資料取樣</vt:lpstr>
      <vt:lpstr>觀察不同取樣的資料分佈</vt:lpstr>
      <vt:lpstr>不同取樣值產生的直方圖</vt:lpstr>
      <vt:lpstr>信賴區間</vt:lpstr>
      <vt:lpstr>信賴區間(Confidence Interval)</vt:lpstr>
      <vt:lpstr>抽樣調查</vt:lpstr>
      <vt:lpstr>95%信心水準</vt:lpstr>
      <vt:lpstr>信賴區間(Confidence Interval)</vt:lpstr>
      <vt:lpstr>隨機從ames 房地產資料取出50個樣本</vt:lpstr>
      <vt:lpstr>推算95%信賴區間的上下界</vt:lpstr>
      <vt:lpstr>推算信賴區間參數</vt:lpstr>
      <vt:lpstr>多變量分析</vt:lpstr>
      <vt:lpstr>單變量分析 v.s. 多變量分析</vt:lpstr>
      <vt:lpstr>共變異數</vt:lpstr>
      <vt:lpstr>相關係數</vt:lpstr>
      <vt:lpstr>使用R找出物件的相關係數</vt:lpstr>
      <vt:lpstr>使用qplot 繪製cor圖</vt:lpstr>
      <vt:lpstr>線性迴歸</vt:lpstr>
      <vt:lpstr>線性迴歸</vt:lpstr>
      <vt:lpstr>資料集</vt:lpstr>
      <vt:lpstr>以cor 檢視相關係數</vt:lpstr>
      <vt:lpstr>以plot 檢視兩變數的關係</vt:lpstr>
      <vt:lpstr>使用lm做回歸分析</vt:lpstr>
      <vt:lpstr>增添回歸線</vt:lpstr>
      <vt:lpstr>統計檢定</vt:lpstr>
      <vt:lpstr>假設檢定</vt:lpstr>
      <vt:lpstr>驗證假設檢定</vt:lpstr>
      <vt:lpstr>第一型誤差與第二型誤差</vt:lpstr>
      <vt:lpstr>決策表</vt:lpstr>
      <vt:lpstr>精確二項檢定(binom.test) </vt:lpstr>
      <vt:lpstr>學生T檢定</vt:lpstr>
      <vt:lpstr>檢視資料</vt:lpstr>
      <vt:lpstr>單樣本T-Test</vt:lpstr>
      <vt:lpstr>檢視自動傳輸汽車與手動傳輸的差異</vt:lpstr>
      <vt:lpstr>雙樣本T-Test</vt:lpstr>
      <vt:lpstr>卡方檢驗</vt:lpstr>
      <vt:lpstr>使用mosaic plot</vt:lpstr>
      <vt:lpstr>進行卡方檢定</vt:lpstr>
      <vt:lpstr>變異數分析</vt:lpstr>
      <vt:lpstr>變異數分析 (ANOVA)</vt:lpstr>
      <vt:lpstr>變異數分析 (ANOVA)</vt:lpstr>
      <vt:lpstr>檢視gear 與mpg 的關係</vt:lpstr>
      <vt:lpstr>One-Way ANOVA</vt:lpstr>
      <vt:lpstr>如果有多個依變數</vt:lpstr>
      <vt:lpstr>檢視gear 和transmission 對mpg 的關係</vt:lpstr>
      <vt:lpstr>Two-Way ANOVA</vt:lpstr>
      <vt:lpstr>R 與品質控制</vt:lpstr>
      <vt:lpstr>品質控制套件</vt:lpstr>
      <vt:lpstr>因果圖</vt:lpstr>
      <vt:lpstr>製程能力分析</vt:lpstr>
      <vt:lpstr>缺陷分析圖 (Pareto Chart)</vt:lpstr>
      <vt:lpstr>散佈圖與箱型圖</vt:lpstr>
      <vt:lpstr>OC Curves</vt:lpstr>
      <vt:lpstr>品質管制圖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David Chiu</dc:creator>
  <cp:lastModifiedBy>david</cp:lastModifiedBy>
  <cp:revision>983</cp:revision>
  <dcterms:created xsi:type="dcterms:W3CDTF">2011-01-06T03:56:16Z</dcterms:created>
  <dcterms:modified xsi:type="dcterms:W3CDTF">2015-04-02T00:08:17Z</dcterms:modified>
</cp:coreProperties>
</file>